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3"/>
  </p:notesMasterIdLst>
  <p:sldIdLst>
    <p:sldId id="256" r:id="rId2"/>
    <p:sldId id="269" r:id="rId3"/>
    <p:sldId id="276" r:id="rId4"/>
    <p:sldId id="279" r:id="rId5"/>
    <p:sldId id="277" r:id="rId6"/>
    <p:sldId id="278" r:id="rId7"/>
    <p:sldId id="280" r:id="rId8"/>
    <p:sldId id="281" r:id="rId9"/>
    <p:sldId id="282" r:id="rId10"/>
    <p:sldId id="283" r:id="rId11"/>
    <p:sldId id="268" r:id="rId12"/>
  </p:sldIdLst>
  <p:sldSz cx="12192000" cy="6858000"/>
  <p:notesSz cx="6858000" cy="9144000"/>
  <p:custDataLst>
    <p:tags r:id="rId14"/>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000"/>
    <a:srgbClr val="FFD5D5"/>
    <a:srgbClr val="101C32"/>
    <a:srgbClr val="333F50"/>
    <a:srgbClr val="ADB9CA"/>
    <a:srgbClr val="000000"/>
    <a:srgbClr val="3D503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713" autoAdjust="0"/>
    <p:restoredTop sz="94660"/>
  </p:normalViewPr>
  <p:slideViewPr>
    <p:cSldViewPr snapToGrid="0">
      <p:cViewPr varScale="1">
        <p:scale>
          <a:sx n="73" d="100"/>
          <a:sy n="73" d="100"/>
        </p:scale>
        <p:origin x="96" y="2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364CFF-D236-44C3-B506-920D4EE40B83}" type="datetimeFigureOut">
              <a:rPr lang="en-US" smtClean="0"/>
              <a:t>6/9/2024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DDE5083-E91F-44F1-B410-F2187D578034}" type="slidenum">
              <a:rPr lang="en-US" smtClean="0"/>
              <a:t>‹#›</a:t>
            </a:fld>
            <a:endParaRPr lang="en-US"/>
          </a:p>
        </p:txBody>
      </p:sp>
    </p:spTree>
    <p:extLst>
      <p:ext uri="{BB962C8B-B14F-4D97-AF65-F5344CB8AC3E}">
        <p14:creationId xmlns:p14="http://schemas.microsoft.com/office/powerpoint/2010/main" val="29452786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DE5083-E91F-44F1-B410-F2187D578034}" type="slidenum">
              <a:rPr lang="en-US" smtClean="0"/>
              <a:t>1</a:t>
            </a:fld>
            <a:endParaRPr lang="en-US"/>
          </a:p>
        </p:txBody>
      </p:sp>
    </p:spTree>
    <p:extLst>
      <p:ext uri="{BB962C8B-B14F-4D97-AF65-F5344CB8AC3E}">
        <p14:creationId xmlns:p14="http://schemas.microsoft.com/office/powerpoint/2010/main" val="42096816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DE5083-E91F-44F1-B410-F2187D578034}" type="slidenum">
              <a:rPr lang="en-US" smtClean="0"/>
              <a:t>10</a:t>
            </a:fld>
            <a:endParaRPr lang="en-US"/>
          </a:p>
        </p:txBody>
      </p:sp>
    </p:spTree>
    <p:extLst>
      <p:ext uri="{BB962C8B-B14F-4D97-AF65-F5344CB8AC3E}">
        <p14:creationId xmlns:p14="http://schemas.microsoft.com/office/powerpoint/2010/main" val="3301491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DE5083-E91F-44F1-B410-F2187D578034}" type="slidenum">
              <a:rPr lang="en-US" smtClean="0"/>
              <a:t>11</a:t>
            </a:fld>
            <a:endParaRPr lang="en-US"/>
          </a:p>
        </p:txBody>
      </p:sp>
    </p:spTree>
    <p:extLst>
      <p:ext uri="{BB962C8B-B14F-4D97-AF65-F5344CB8AC3E}">
        <p14:creationId xmlns:p14="http://schemas.microsoft.com/office/powerpoint/2010/main" val="16693065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DE5083-E91F-44F1-B410-F2187D578034}" type="slidenum">
              <a:rPr lang="en-US" smtClean="0"/>
              <a:t>2</a:t>
            </a:fld>
            <a:endParaRPr lang="en-US"/>
          </a:p>
        </p:txBody>
      </p:sp>
    </p:spTree>
    <p:extLst>
      <p:ext uri="{BB962C8B-B14F-4D97-AF65-F5344CB8AC3E}">
        <p14:creationId xmlns:p14="http://schemas.microsoft.com/office/powerpoint/2010/main" val="20566355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DE5083-E91F-44F1-B410-F2187D578034}" type="slidenum">
              <a:rPr lang="en-US" smtClean="0"/>
              <a:t>3</a:t>
            </a:fld>
            <a:endParaRPr lang="en-US"/>
          </a:p>
        </p:txBody>
      </p:sp>
    </p:spTree>
    <p:extLst>
      <p:ext uri="{BB962C8B-B14F-4D97-AF65-F5344CB8AC3E}">
        <p14:creationId xmlns:p14="http://schemas.microsoft.com/office/powerpoint/2010/main" val="4890226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cannot have a healing ministry if you avoid sick people.</a:t>
            </a:r>
          </a:p>
        </p:txBody>
      </p:sp>
      <p:sp>
        <p:nvSpPr>
          <p:cNvPr id="4" name="Slide Number Placeholder 3"/>
          <p:cNvSpPr>
            <a:spLocks noGrp="1"/>
          </p:cNvSpPr>
          <p:nvPr>
            <p:ph type="sldNum" sz="quarter" idx="5"/>
          </p:nvPr>
        </p:nvSpPr>
        <p:spPr/>
        <p:txBody>
          <a:bodyPr/>
          <a:lstStyle/>
          <a:p>
            <a:fld id="{9DDE5083-E91F-44F1-B410-F2187D578034}" type="slidenum">
              <a:rPr lang="en-US" smtClean="0"/>
              <a:t>4</a:t>
            </a:fld>
            <a:endParaRPr lang="en-US"/>
          </a:p>
        </p:txBody>
      </p:sp>
    </p:spTree>
    <p:extLst>
      <p:ext uri="{BB962C8B-B14F-4D97-AF65-F5344CB8AC3E}">
        <p14:creationId xmlns:p14="http://schemas.microsoft.com/office/powerpoint/2010/main" val="28022851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DE5083-E91F-44F1-B410-F2187D578034}" type="slidenum">
              <a:rPr lang="en-US" smtClean="0"/>
              <a:t>5</a:t>
            </a:fld>
            <a:endParaRPr lang="en-US"/>
          </a:p>
        </p:txBody>
      </p:sp>
    </p:spTree>
    <p:extLst>
      <p:ext uri="{BB962C8B-B14F-4D97-AF65-F5344CB8AC3E}">
        <p14:creationId xmlns:p14="http://schemas.microsoft.com/office/powerpoint/2010/main" val="27280470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DE5083-E91F-44F1-B410-F2187D578034}" type="slidenum">
              <a:rPr lang="en-US" smtClean="0"/>
              <a:t>6</a:t>
            </a:fld>
            <a:endParaRPr lang="en-US"/>
          </a:p>
        </p:txBody>
      </p:sp>
    </p:spTree>
    <p:extLst>
      <p:ext uri="{BB962C8B-B14F-4D97-AF65-F5344CB8AC3E}">
        <p14:creationId xmlns:p14="http://schemas.microsoft.com/office/powerpoint/2010/main" val="31062917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DE5083-E91F-44F1-B410-F2187D578034}" type="slidenum">
              <a:rPr lang="en-US" smtClean="0"/>
              <a:t>7</a:t>
            </a:fld>
            <a:endParaRPr lang="en-US"/>
          </a:p>
        </p:txBody>
      </p:sp>
    </p:spTree>
    <p:extLst>
      <p:ext uri="{BB962C8B-B14F-4D97-AF65-F5344CB8AC3E}">
        <p14:creationId xmlns:p14="http://schemas.microsoft.com/office/powerpoint/2010/main" val="5654517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DE5083-E91F-44F1-B410-F2187D578034}" type="slidenum">
              <a:rPr lang="en-US" smtClean="0"/>
              <a:t>8</a:t>
            </a:fld>
            <a:endParaRPr lang="en-US"/>
          </a:p>
        </p:txBody>
      </p:sp>
    </p:spTree>
    <p:extLst>
      <p:ext uri="{BB962C8B-B14F-4D97-AF65-F5344CB8AC3E}">
        <p14:creationId xmlns:p14="http://schemas.microsoft.com/office/powerpoint/2010/main" val="18957616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DE5083-E91F-44F1-B410-F2187D578034}" type="slidenum">
              <a:rPr lang="en-US" smtClean="0"/>
              <a:t>9</a:t>
            </a:fld>
            <a:endParaRPr lang="en-US"/>
          </a:p>
        </p:txBody>
      </p:sp>
    </p:spTree>
    <p:extLst>
      <p:ext uri="{BB962C8B-B14F-4D97-AF65-F5344CB8AC3E}">
        <p14:creationId xmlns:p14="http://schemas.microsoft.com/office/powerpoint/2010/main" val="1995734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122EA5B-82F9-4248-9431-54D8AE9AEB48}" type="datetimeFigureOut">
              <a:rPr lang="en-US" smtClean="0"/>
              <a:t>6/9/2024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7D27FA-4182-43CC-8A60-7309B446E934}" type="slidenum">
              <a:rPr lang="en-US" smtClean="0"/>
              <a:t>‹#›</a:t>
            </a:fld>
            <a:endParaRPr lang="en-US"/>
          </a:p>
        </p:txBody>
      </p:sp>
    </p:spTree>
    <p:extLst>
      <p:ext uri="{BB962C8B-B14F-4D97-AF65-F5344CB8AC3E}">
        <p14:creationId xmlns:p14="http://schemas.microsoft.com/office/powerpoint/2010/main" val="25702340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122EA5B-82F9-4248-9431-54D8AE9AEB48}" type="datetimeFigureOut">
              <a:rPr lang="en-US" smtClean="0"/>
              <a:t>6/9/2024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7D27FA-4182-43CC-8A60-7309B446E934}" type="slidenum">
              <a:rPr lang="en-US" smtClean="0"/>
              <a:t>‹#›</a:t>
            </a:fld>
            <a:endParaRPr lang="en-US"/>
          </a:p>
        </p:txBody>
      </p:sp>
    </p:spTree>
    <p:extLst>
      <p:ext uri="{BB962C8B-B14F-4D97-AF65-F5344CB8AC3E}">
        <p14:creationId xmlns:p14="http://schemas.microsoft.com/office/powerpoint/2010/main" val="19049114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122EA5B-82F9-4248-9431-54D8AE9AEB48}" type="datetimeFigureOut">
              <a:rPr lang="en-US" smtClean="0"/>
              <a:t>6/9/2024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7D27FA-4182-43CC-8A60-7309B446E934}" type="slidenum">
              <a:rPr lang="en-US" smtClean="0"/>
              <a:t>‹#›</a:t>
            </a:fld>
            <a:endParaRPr lang="en-US"/>
          </a:p>
        </p:txBody>
      </p:sp>
    </p:spTree>
    <p:extLst>
      <p:ext uri="{BB962C8B-B14F-4D97-AF65-F5344CB8AC3E}">
        <p14:creationId xmlns:p14="http://schemas.microsoft.com/office/powerpoint/2010/main" val="22946108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122EA5B-82F9-4248-9431-54D8AE9AEB48}" type="datetimeFigureOut">
              <a:rPr lang="en-US" smtClean="0"/>
              <a:t>6/9/2024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7D27FA-4182-43CC-8A60-7309B446E934}" type="slidenum">
              <a:rPr lang="en-US" smtClean="0"/>
              <a:t>‹#›</a:t>
            </a:fld>
            <a:endParaRPr lang="en-US"/>
          </a:p>
        </p:txBody>
      </p:sp>
    </p:spTree>
    <p:extLst>
      <p:ext uri="{BB962C8B-B14F-4D97-AF65-F5344CB8AC3E}">
        <p14:creationId xmlns:p14="http://schemas.microsoft.com/office/powerpoint/2010/main" val="31246901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122EA5B-82F9-4248-9431-54D8AE9AEB48}" type="datetimeFigureOut">
              <a:rPr lang="en-US" smtClean="0"/>
              <a:t>6/9/2024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7D27FA-4182-43CC-8A60-7309B446E934}" type="slidenum">
              <a:rPr lang="en-US" smtClean="0"/>
              <a:t>‹#›</a:t>
            </a:fld>
            <a:endParaRPr lang="en-US"/>
          </a:p>
        </p:txBody>
      </p:sp>
    </p:spTree>
    <p:extLst>
      <p:ext uri="{BB962C8B-B14F-4D97-AF65-F5344CB8AC3E}">
        <p14:creationId xmlns:p14="http://schemas.microsoft.com/office/powerpoint/2010/main" val="40078055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122EA5B-82F9-4248-9431-54D8AE9AEB48}" type="datetimeFigureOut">
              <a:rPr lang="en-US" smtClean="0"/>
              <a:t>6/9/2024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7D27FA-4182-43CC-8A60-7309B446E934}" type="slidenum">
              <a:rPr lang="en-US" smtClean="0"/>
              <a:t>‹#›</a:t>
            </a:fld>
            <a:endParaRPr lang="en-US"/>
          </a:p>
        </p:txBody>
      </p:sp>
    </p:spTree>
    <p:extLst>
      <p:ext uri="{BB962C8B-B14F-4D97-AF65-F5344CB8AC3E}">
        <p14:creationId xmlns:p14="http://schemas.microsoft.com/office/powerpoint/2010/main" val="31544363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122EA5B-82F9-4248-9431-54D8AE9AEB48}" type="datetimeFigureOut">
              <a:rPr lang="en-US" smtClean="0"/>
              <a:t>6/9/2024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67D27FA-4182-43CC-8A60-7309B446E934}" type="slidenum">
              <a:rPr lang="en-US" smtClean="0"/>
              <a:t>‹#›</a:t>
            </a:fld>
            <a:endParaRPr lang="en-US"/>
          </a:p>
        </p:txBody>
      </p:sp>
    </p:spTree>
    <p:extLst>
      <p:ext uri="{BB962C8B-B14F-4D97-AF65-F5344CB8AC3E}">
        <p14:creationId xmlns:p14="http://schemas.microsoft.com/office/powerpoint/2010/main" val="14214362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122EA5B-82F9-4248-9431-54D8AE9AEB48}" type="datetimeFigureOut">
              <a:rPr lang="en-US" smtClean="0"/>
              <a:t>6/9/2024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67D27FA-4182-43CC-8A60-7309B446E934}" type="slidenum">
              <a:rPr lang="en-US" smtClean="0"/>
              <a:t>‹#›</a:t>
            </a:fld>
            <a:endParaRPr lang="en-US"/>
          </a:p>
        </p:txBody>
      </p:sp>
    </p:spTree>
    <p:extLst>
      <p:ext uri="{BB962C8B-B14F-4D97-AF65-F5344CB8AC3E}">
        <p14:creationId xmlns:p14="http://schemas.microsoft.com/office/powerpoint/2010/main" val="28292064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22EA5B-82F9-4248-9431-54D8AE9AEB48}" type="datetimeFigureOut">
              <a:rPr lang="en-US" smtClean="0"/>
              <a:t>6/9/2024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67D27FA-4182-43CC-8A60-7309B446E934}" type="slidenum">
              <a:rPr lang="en-US" smtClean="0"/>
              <a:t>‹#›</a:t>
            </a:fld>
            <a:endParaRPr lang="en-US"/>
          </a:p>
        </p:txBody>
      </p:sp>
    </p:spTree>
    <p:extLst>
      <p:ext uri="{BB962C8B-B14F-4D97-AF65-F5344CB8AC3E}">
        <p14:creationId xmlns:p14="http://schemas.microsoft.com/office/powerpoint/2010/main" val="9545496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122EA5B-82F9-4248-9431-54D8AE9AEB48}" type="datetimeFigureOut">
              <a:rPr lang="en-US" smtClean="0"/>
              <a:t>6/9/2024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7D27FA-4182-43CC-8A60-7309B446E934}" type="slidenum">
              <a:rPr lang="en-US" smtClean="0"/>
              <a:t>‹#›</a:t>
            </a:fld>
            <a:endParaRPr lang="en-US"/>
          </a:p>
        </p:txBody>
      </p:sp>
    </p:spTree>
    <p:extLst>
      <p:ext uri="{BB962C8B-B14F-4D97-AF65-F5344CB8AC3E}">
        <p14:creationId xmlns:p14="http://schemas.microsoft.com/office/powerpoint/2010/main" val="33843279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122EA5B-82F9-4248-9431-54D8AE9AEB48}" type="datetimeFigureOut">
              <a:rPr lang="en-US" smtClean="0"/>
              <a:t>6/9/2024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7D27FA-4182-43CC-8A60-7309B446E934}" type="slidenum">
              <a:rPr lang="en-US" smtClean="0"/>
              <a:t>‹#›</a:t>
            </a:fld>
            <a:endParaRPr lang="en-US"/>
          </a:p>
        </p:txBody>
      </p:sp>
    </p:spTree>
    <p:extLst>
      <p:ext uri="{BB962C8B-B14F-4D97-AF65-F5344CB8AC3E}">
        <p14:creationId xmlns:p14="http://schemas.microsoft.com/office/powerpoint/2010/main" val="31676939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22EA5B-82F9-4248-9431-54D8AE9AEB48}" type="datetimeFigureOut">
              <a:rPr lang="en-US" smtClean="0"/>
              <a:t>6/9/2024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7D27FA-4182-43CC-8A60-7309B446E934}" type="slidenum">
              <a:rPr lang="en-US" smtClean="0"/>
              <a:t>‹#›</a:t>
            </a:fld>
            <a:endParaRPr lang="en-US"/>
          </a:p>
        </p:txBody>
      </p:sp>
    </p:spTree>
    <p:extLst>
      <p:ext uri="{BB962C8B-B14F-4D97-AF65-F5344CB8AC3E}">
        <p14:creationId xmlns:p14="http://schemas.microsoft.com/office/powerpoint/2010/main" val="70053443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slide" Target="slide11.xml"/><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https://www.youtube.com/embed/RJL6tB8WpVc?feature=oembed" TargetMode="External"/><Relationship Id="rId1" Type="http://schemas.openxmlformats.org/officeDocument/2006/relationships/tags" Target="../tags/tag11.xml"/><Relationship Id="rId5" Type="http://schemas.openxmlformats.org/officeDocument/2006/relationships/image" Target="../media/image11.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tags" Target="../tags/tag12.xml"/><Relationship Id="rId6" Type="http://schemas.openxmlformats.org/officeDocument/2006/relationships/image" Target="../media/image13.png"/><Relationship Id="rId5" Type="http://schemas.microsoft.com/office/2007/relationships/hdphoto" Target="../media/hdphoto1.wdp"/><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image" Target="../media/image6.png"/><Relationship Id="rId18" Type="http://schemas.openxmlformats.org/officeDocument/2006/relationships/image" Target="../media/image7.png"/><Relationship Id="rId3" Type="http://schemas.openxmlformats.org/officeDocument/2006/relationships/notesSlide" Target="../notesSlides/notesSlide2.xml"/><Relationship Id="rId21" Type="http://schemas.openxmlformats.org/officeDocument/2006/relationships/image" Target="../media/image80.png"/><Relationship Id="rId7" Type="http://schemas.openxmlformats.org/officeDocument/2006/relationships/image" Target="../media/image4.png"/><Relationship Id="rId12" Type="http://schemas.openxmlformats.org/officeDocument/2006/relationships/image" Target="../media/image5.png"/><Relationship Id="rId17" Type="http://schemas.openxmlformats.org/officeDocument/2006/relationships/slide" Target="slide7.xml"/><Relationship Id="rId2" Type="http://schemas.openxmlformats.org/officeDocument/2006/relationships/slideLayout" Target="../slideLayouts/slideLayout2.xml"/><Relationship Id="rId16" Type="http://schemas.openxmlformats.org/officeDocument/2006/relationships/image" Target="../media/image7.png"/><Relationship Id="rId20" Type="http://schemas.openxmlformats.org/officeDocument/2006/relationships/slide" Target="slide8.xml"/><Relationship Id="rId1" Type="http://schemas.openxmlformats.org/officeDocument/2006/relationships/tags" Target="../tags/tag3.xml"/><Relationship Id="rId6" Type="http://schemas.openxmlformats.org/officeDocument/2006/relationships/image" Target="../media/image30.png"/><Relationship Id="rId11" Type="http://schemas.openxmlformats.org/officeDocument/2006/relationships/slide" Target="slide6.xml"/><Relationship Id="rId24" Type="http://schemas.openxmlformats.org/officeDocument/2006/relationships/image" Target="../media/image9.png"/><Relationship Id="rId5" Type="http://schemas.openxmlformats.org/officeDocument/2006/relationships/slide" Target="slide3.xml"/><Relationship Id="rId15" Type="http://schemas.openxmlformats.org/officeDocument/2006/relationships/image" Target="../media/image6.png"/><Relationship Id="rId23" Type="http://schemas.openxmlformats.org/officeDocument/2006/relationships/slide" Target="slide9.xml"/><Relationship Id="rId10" Type="http://schemas.openxmlformats.org/officeDocument/2006/relationships/image" Target="../media/image5.png"/><Relationship Id="rId19"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4.png"/><Relationship Id="rId14" Type="http://schemas.openxmlformats.org/officeDocument/2006/relationships/slide" Target="slide4.xml"/><Relationship Id="rId22"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4.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5.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6.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7.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8.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9.xml"/><Relationship Id="rId6" Type="http://schemas.openxmlformats.org/officeDocument/2006/relationships/image" Target="../media/image10.png"/><Relationship Id="rId5" Type="http://schemas.openxmlformats.org/officeDocument/2006/relationships/slide" Target="slide10.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8E3D1D-C333-4331-8E3A-4191FFEE1E00}"/>
              </a:ext>
            </a:extLst>
          </p:cNvPr>
          <p:cNvPicPr>
            <a:picLocks noChangeAspect="1"/>
          </p:cNvPicPr>
          <p:nvPr/>
        </p:nvPicPr>
        <p:blipFill rotWithShape="1">
          <a:blip r:embed="rId4"/>
          <a:srcRect l="53340"/>
          <a:stretch/>
        </p:blipFill>
        <p:spPr>
          <a:xfrm>
            <a:off x="6502459" y="0"/>
            <a:ext cx="5689541" cy="6858000"/>
          </a:xfrm>
          <a:prstGeom prst="rect">
            <a:avLst/>
          </a:prstGeom>
        </p:spPr>
      </p:pic>
      <p:sp>
        <p:nvSpPr>
          <p:cNvPr id="5" name="Rectangle: Rounded Corners 4">
            <a:extLst>
              <a:ext uri="{FF2B5EF4-FFF2-40B4-BE49-F238E27FC236}">
                <a16:creationId xmlns:a16="http://schemas.microsoft.com/office/drawing/2014/main" id="{DBA7A1AD-D541-4B1A-B9B7-BAE024445A19}"/>
              </a:ext>
            </a:extLst>
          </p:cNvPr>
          <p:cNvSpPr/>
          <p:nvPr/>
        </p:nvSpPr>
        <p:spPr>
          <a:xfrm>
            <a:off x="0" y="2664619"/>
            <a:ext cx="6502459" cy="2514600"/>
          </a:xfrm>
          <a:prstGeom prst="roundRect">
            <a:avLst>
              <a:gd name="adj" fmla="val 8154"/>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cap="small" dirty="0">
                <a:solidFill>
                  <a:srgbClr val="C00000"/>
                </a:solidFill>
                <a:latin typeface="Times New Roman" panose="02020603050405020304" pitchFamily="18" charset="0"/>
                <a:cs typeface="Times New Roman" panose="02020603050405020304" pitchFamily="18" charset="0"/>
              </a:rPr>
              <a:t>The Basis for Your Breakthroughs</a:t>
            </a:r>
            <a:endParaRPr lang="en-US" sz="7200" cap="small" dirty="0">
              <a:solidFill>
                <a:srgbClr val="C00000"/>
              </a:solidFill>
              <a:latin typeface="Times New Roman" panose="02020603050405020304" pitchFamily="18" charset="0"/>
              <a:cs typeface="Times New Roman" panose="02020603050405020304" pitchFamily="18" charset="0"/>
            </a:endParaRPr>
          </a:p>
          <a:p>
            <a:pPr algn="ctr"/>
            <a:r>
              <a:rPr lang="en-US" sz="4000" dirty="0">
                <a:solidFill>
                  <a:srgbClr val="C00000"/>
                </a:solidFill>
                <a:latin typeface="Times New Roman" panose="02020603050405020304" pitchFamily="18" charset="0"/>
                <a:cs typeface="Times New Roman" panose="02020603050405020304" pitchFamily="18" charset="0"/>
              </a:rPr>
              <a:t>Acts 4</a:t>
            </a:r>
            <a:endParaRPr lang="en-US" sz="6000" dirty="0">
              <a:solidFill>
                <a:srgbClr val="C00000"/>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pslz="http://schemas.microsoft.com/office/powerpoint/2016/slidezoom">
        <mc:Choice Requires="pslz">
          <p:graphicFrame>
            <p:nvGraphicFramePr>
              <p:cNvPr id="3" name="Slide Zoom 2">
                <a:extLst>
                  <a:ext uri="{FF2B5EF4-FFF2-40B4-BE49-F238E27FC236}">
                    <a16:creationId xmlns:a16="http://schemas.microsoft.com/office/drawing/2014/main" id="{8500BADD-C9C6-5A06-1A6D-0E22CCB3B02D}"/>
                  </a:ext>
                </a:extLst>
              </p:cNvPr>
              <p:cNvGraphicFramePr>
                <a:graphicFrameLocks noChangeAspect="1"/>
              </p:cNvGraphicFramePr>
              <p:nvPr>
                <p:extLst>
                  <p:ext uri="{D42A27DB-BD31-4B8C-83A1-F6EECF244321}">
                    <p14:modId xmlns:p14="http://schemas.microsoft.com/office/powerpoint/2010/main" val="2179509912"/>
                  </p:ext>
                </p:extLst>
              </p:nvPr>
            </p:nvGraphicFramePr>
            <p:xfrm>
              <a:off x="131805" y="5792241"/>
              <a:ext cx="1661276" cy="934468"/>
            </p:xfrm>
            <a:graphic>
              <a:graphicData uri="http://schemas.microsoft.com/office/powerpoint/2016/slidezoom">
                <pslz:sldZm>
                  <pslz:sldZmObj sldId="268" cId="3837230147">
                    <pslz:zmPr id="{7FD6B023-9DFC-4FF0-A3E7-B6D3BF6F6E4B}" transitionDur="1000">
                      <p166:blipFill xmlns:p166="http://schemas.microsoft.com/office/powerpoint/2016/6/main">
                        <a:blip r:embed="rId5"/>
                        <a:stretch>
                          <a:fillRect/>
                        </a:stretch>
                      </p166:blipFill>
                      <p166:spPr xmlns:p166="http://schemas.microsoft.com/office/powerpoint/2016/6/main">
                        <a:xfrm>
                          <a:off x="0" y="0"/>
                          <a:ext cx="1661276" cy="934468"/>
                        </a:xfrm>
                        <a:prstGeom prst="rect">
                          <a:avLst/>
                        </a:prstGeom>
                        <a:ln w="3175">
                          <a:noFill/>
                        </a:ln>
                        <a:effectLst>
                          <a:outerShdw blurRad="50800" dist="38100" dir="2700000" algn="tl" rotWithShape="0">
                            <a:prstClr val="black">
                              <a:alpha val="40000"/>
                            </a:prstClr>
                          </a:outerShdw>
                        </a:effectLst>
                      </p166:spPr>
                    </pslz:zmPr>
                  </pslz:sldZmObj>
                </pslz:sldZm>
              </a:graphicData>
            </a:graphic>
          </p:graphicFrame>
        </mc:Choice>
        <mc:Fallback xmlns="">
          <p:pic>
            <p:nvPicPr>
              <p:cNvPr id="3" name="Slide Zoom 2">
                <a:hlinkClick r:id="rId6" action="ppaction://hlinksldjump"/>
                <a:extLst>
                  <a:ext uri="{FF2B5EF4-FFF2-40B4-BE49-F238E27FC236}">
                    <a16:creationId xmlns:a16="http://schemas.microsoft.com/office/drawing/2014/main" id="{8500BADD-C9C6-5A06-1A6D-0E22CCB3B02D}"/>
                  </a:ext>
                </a:extLst>
              </p:cNvPr>
              <p:cNvPicPr>
                <a:picLocks noGrp="1" noRot="1" noChangeAspect="1" noMove="1" noResize="1" noEditPoints="1" noAdjustHandles="1" noChangeArrowheads="1" noChangeShapeType="1"/>
              </p:cNvPicPr>
              <p:nvPr/>
            </p:nvPicPr>
            <p:blipFill>
              <a:blip r:embed="rId7"/>
              <a:stretch>
                <a:fillRect/>
              </a:stretch>
            </p:blipFill>
            <p:spPr>
              <a:xfrm>
                <a:off x="131805" y="5792241"/>
                <a:ext cx="1661276" cy="934468"/>
              </a:xfrm>
              <a:prstGeom prst="rect">
                <a:avLst/>
              </a:prstGeom>
              <a:ln w="3175">
                <a:noFill/>
              </a:ln>
              <a:effectLst>
                <a:outerShdw blurRad="50800" dist="38100" dir="2700000" algn="tl" rotWithShape="0">
                  <a:prstClr val="black">
                    <a:alpha val="40000"/>
                  </a:prstClr>
                </a:outerShdw>
              </a:effectLst>
            </p:spPr>
          </p:pic>
        </mc:Fallback>
      </mc:AlternateContent>
      <p:pic>
        <p:nvPicPr>
          <p:cNvPr id="2" name="Picture 1">
            <a:extLst>
              <a:ext uri="{FF2B5EF4-FFF2-40B4-BE49-F238E27FC236}">
                <a16:creationId xmlns:a16="http://schemas.microsoft.com/office/drawing/2014/main" id="{DE6679F6-7D13-20BA-AA62-F087F8C5354A}"/>
              </a:ext>
            </a:extLst>
          </p:cNvPr>
          <p:cNvPicPr>
            <a:picLocks noChangeAspect="1"/>
          </p:cNvPicPr>
          <p:nvPr/>
        </p:nvPicPr>
        <p:blipFill rotWithShape="1">
          <a:blip r:embed="rId4"/>
          <a:srcRect l="4095" t="6007" r="50501" b="58889"/>
          <a:stretch/>
        </p:blipFill>
        <p:spPr>
          <a:xfrm>
            <a:off x="558769" y="257175"/>
            <a:ext cx="5536407" cy="2407444"/>
          </a:xfrm>
          <a:prstGeom prst="rect">
            <a:avLst/>
          </a:prstGeom>
        </p:spPr>
      </p:pic>
    </p:spTree>
    <p:custDataLst>
      <p:tags r:id="rId1"/>
    </p:custDataLst>
    <p:extLst>
      <p:ext uri="{BB962C8B-B14F-4D97-AF65-F5344CB8AC3E}">
        <p14:creationId xmlns:p14="http://schemas.microsoft.com/office/powerpoint/2010/main" val="2364960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6" name="Online Media 5" title="Acts 4 - NKJV (Audio Bible &amp; Text)">
            <a:hlinkClick r:id="" action="ppaction://media"/>
            <a:extLst>
              <a:ext uri="{FF2B5EF4-FFF2-40B4-BE49-F238E27FC236}">
                <a16:creationId xmlns:a16="http://schemas.microsoft.com/office/drawing/2014/main" id="{9C2C304C-DDFE-6E5F-CE2B-84EA1A6CD05D}"/>
              </a:ext>
            </a:extLst>
          </p:cNvPr>
          <p:cNvPicPr>
            <a:picLocks noRot="1" noChangeAspect="1"/>
          </p:cNvPicPr>
          <p:nvPr>
            <a:videoFile r:link="rId2"/>
          </p:nvPr>
        </p:nvPicPr>
        <p:blipFill>
          <a:blip r:embed="rId5"/>
          <a:stretch>
            <a:fillRect/>
          </a:stretch>
        </p:blipFill>
        <p:spPr>
          <a:xfrm>
            <a:off x="1524000" y="0"/>
            <a:ext cx="9144000" cy="6858000"/>
          </a:xfrm>
          <a:prstGeom prst="rect">
            <a:avLst/>
          </a:prstGeom>
        </p:spPr>
      </p:pic>
    </p:spTree>
    <p:custDataLst>
      <p:tags r:id="rId1"/>
    </p:custDataLst>
    <p:extLst>
      <p:ext uri="{BB962C8B-B14F-4D97-AF65-F5344CB8AC3E}">
        <p14:creationId xmlns:p14="http://schemas.microsoft.com/office/powerpoint/2010/main" val="4027121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50" name="Picture 2" descr="person sitting by the table opening book">
            <a:extLst>
              <a:ext uri="{FF2B5EF4-FFF2-40B4-BE49-F238E27FC236}">
                <a16:creationId xmlns:a16="http://schemas.microsoft.com/office/drawing/2014/main" id="{DC6883D9-7C86-D1D4-75C6-5CD21E3AF765}"/>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t="13634"/>
          <a:stretch/>
        </p:blipFill>
        <p:spPr bwMode="auto">
          <a:xfrm>
            <a:off x="0" y="0"/>
            <a:ext cx="5293728"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A7A0F09-4F60-938C-03BA-1F74201F7E74}"/>
              </a:ext>
            </a:extLst>
          </p:cNvPr>
          <p:cNvSpPr>
            <a:spLocks noGrp="1"/>
          </p:cNvSpPr>
          <p:nvPr>
            <p:ph type="title"/>
          </p:nvPr>
        </p:nvSpPr>
        <p:spPr>
          <a:xfrm>
            <a:off x="214183" y="1029733"/>
            <a:ext cx="5000367" cy="2413103"/>
          </a:xfrm>
        </p:spPr>
        <p:txBody>
          <a:bodyPr>
            <a:noAutofit/>
          </a:bodyPr>
          <a:lstStyle/>
          <a:p>
            <a:r>
              <a:rPr lang="en-US" b="1" dirty="0">
                <a:solidFill>
                  <a:schemeClr val="bg1"/>
                </a:solidFill>
              </a:rPr>
              <a:t>Message Notes </a:t>
            </a:r>
            <a:br>
              <a:rPr lang="en-US" b="1" dirty="0">
                <a:solidFill>
                  <a:schemeClr val="bg1"/>
                </a:solidFill>
              </a:rPr>
            </a:br>
            <a:r>
              <a:rPr lang="en-US" b="1" dirty="0">
                <a:solidFill>
                  <a:schemeClr val="bg1"/>
                </a:solidFill>
              </a:rPr>
              <a:t>and </a:t>
            </a:r>
            <a:br>
              <a:rPr lang="en-US" b="1" dirty="0">
                <a:solidFill>
                  <a:schemeClr val="bg1"/>
                </a:solidFill>
              </a:rPr>
            </a:br>
            <a:r>
              <a:rPr lang="en-US" b="1" dirty="0">
                <a:solidFill>
                  <a:schemeClr val="bg1"/>
                </a:solidFill>
              </a:rPr>
              <a:t>Missional Community Resources</a:t>
            </a:r>
          </a:p>
        </p:txBody>
      </p:sp>
      <p:pic>
        <p:nvPicPr>
          <p:cNvPr id="5" name="Picture 4">
            <a:extLst>
              <a:ext uri="{FF2B5EF4-FFF2-40B4-BE49-F238E27FC236}">
                <a16:creationId xmlns:a16="http://schemas.microsoft.com/office/drawing/2014/main" id="{EE8AD7DB-0B59-15B3-75ED-76DACE2CBFAB}"/>
              </a:ext>
            </a:extLst>
          </p:cNvPr>
          <p:cNvPicPr>
            <a:picLocks noChangeAspect="1"/>
          </p:cNvPicPr>
          <p:nvPr/>
        </p:nvPicPr>
        <p:blipFill rotWithShape="1">
          <a:blip r:embed="rId6"/>
          <a:srcRect l="6565" t="6805" r="6853" b="7189"/>
          <a:stretch/>
        </p:blipFill>
        <p:spPr>
          <a:xfrm>
            <a:off x="5342239" y="123566"/>
            <a:ext cx="6742671" cy="6697771"/>
          </a:xfrm>
          <a:prstGeom prst="rect">
            <a:avLst/>
          </a:prstGeom>
        </p:spPr>
      </p:pic>
      <p:pic>
        <p:nvPicPr>
          <p:cNvPr id="7" name="Picture 6" descr="A black and yellow logo&#10;&#10;Description automatically generated">
            <a:extLst>
              <a:ext uri="{FF2B5EF4-FFF2-40B4-BE49-F238E27FC236}">
                <a16:creationId xmlns:a16="http://schemas.microsoft.com/office/drawing/2014/main" id="{8E81080F-663D-6A57-28F7-88D14CA7CDFB}"/>
              </a:ext>
            </a:extLst>
          </p:cNvPr>
          <p:cNvPicPr>
            <a:picLocks noChangeAspect="1"/>
          </p:cNvPicPr>
          <p:nvPr/>
        </p:nvPicPr>
        <p:blipFill>
          <a:blip r:embed="rId7">
            <a:alphaModFix amt="50000"/>
            <a:extLst>
              <a:ext uri="{28A0092B-C50C-407E-A947-70E740481C1C}">
                <a14:useLocalDpi xmlns:a14="http://schemas.microsoft.com/office/drawing/2010/main" val="0"/>
              </a:ext>
            </a:extLst>
          </a:blip>
          <a:stretch>
            <a:fillRect/>
          </a:stretch>
        </p:blipFill>
        <p:spPr>
          <a:xfrm>
            <a:off x="3333121" y="123566"/>
            <a:ext cx="1691961" cy="609106"/>
          </a:xfrm>
          <a:prstGeom prst="rect">
            <a:avLst/>
          </a:prstGeom>
        </p:spPr>
      </p:pic>
    </p:spTree>
    <p:custDataLst>
      <p:tags r:id="rId1"/>
    </p:custDataLst>
    <p:extLst>
      <p:ext uri="{BB962C8B-B14F-4D97-AF65-F5344CB8AC3E}">
        <p14:creationId xmlns:p14="http://schemas.microsoft.com/office/powerpoint/2010/main" val="3837230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5AC29-1AF0-7AA1-F998-7AF66F40361D}"/>
              </a:ext>
            </a:extLst>
          </p:cNvPr>
          <p:cNvSpPr>
            <a:spLocks noGrp="1"/>
          </p:cNvSpPr>
          <p:nvPr>
            <p:ph type="title"/>
          </p:nvPr>
        </p:nvSpPr>
        <p:spPr>
          <a:xfrm>
            <a:off x="107371" y="156369"/>
            <a:ext cx="11932230" cy="1046502"/>
          </a:xfrm>
          <a:effectLst>
            <a:outerShdw blurRad="50800" dist="38100" dir="2700000" algn="tl" rotWithShape="0">
              <a:prstClr val="black">
                <a:alpha val="40000"/>
              </a:prstClr>
            </a:outerShdw>
          </a:effectLst>
        </p:spPr>
        <p:txBody>
          <a:bodyPr>
            <a:noAutofit/>
          </a:bodyPr>
          <a:lstStyle/>
          <a:p>
            <a:r>
              <a:rPr lang="en-US" sz="5400" b="1" cap="small" dirty="0">
                <a:latin typeface="Times New Roman" panose="02020603050405020304" pitchFamily="18" charset="0"/>
                <a:cs typeface="Times New Roman" panose="02020603050405020304" pitchFamily="18" charset="0"/>
              </a:rPr>
              <a:t>The Basis for Your Breakthroughs</a:t>
            </a:r>
          </a:p>
        </p:txBody>
      </p:sp>
      <p:sp>
        <p:nvSpPr>
          <p:cNvPr id="16" name="Rectangle: Rounded Corners 15">
            <a:extLst>
              <a:ext uri="{FF2B5EF4-FFF2-40B4-BE49-F238E27FC236}">
                <a16:creationId xmlns:a16="http://schemas.microsoft.com/office/drawing/2014/main" id="{6FD672D1-BD1F-EA2F-6E2C-B305EE0540A3}"/>
              </a:ext>
            </a:extLst>
          </p:cNvPr>
          <p:cNvSpPr/>
          <p:nvPr/>
        </p:nvSpPr>
        <p:spPr>
          <a:xfrm>
            <a:off x="2734377" y="5808133"/>
            <a:ext cx="9305224" cy="965200"/>
          </a:xfrm>
          <a:prstGeom prst="roundRect">
            <a:avLst/>
          </a:prstGeom>
          <a:solidFill>
            <a:schemeClr val="accent1">
              <a:lumMod val="75000"/>
            </a:schemeClr>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200" dirty="0">
                <a:latin typeface="Impact" panose="020B0806030902050204" pitchFamily="34" charset="0"/>
              </a:rPr>
              <a:t>Acts 4:1-22</a:t>
            </a:r>
          </a:p>
        </p:txBody>
      </p:sp>
      <mc:AlternateContent xmlns:mc="http://schemas.openxmlformats.org/markup-compatibility/2006" xmlns:pslz="http://schemas.microsoft.com/office/powerpoint/2016/slidezoom">
        <mc:Choice Requires="pslz">
          <p:graphicFrame>
            <p:nvGraphicFramePr>
              <p:cNvPr id="8" name="Slide Zoom 7">
                <a:extLst>
                  <a:ext uri="{FF2B5EF4-FFF2-40B4-BE49-F238E27FC236}">
                    <a16:creationId xmlns:a16="http://schemas.microsoft.com/office/drawing/2014/main" id="{FF436969-6451-2E51-07FC-EC1141052384}"/>
                  </a:ext>
                </a:extLst>
              </p:cNvPr>
              <p:cNvGraphicFramePr>
                <a:graphicFrameLocks noChangeAspect="1"/>
              </p:cNvGraphicFramePr>
              <p:nvPr>
                <p:extLst>
                  <p:ext uri="{D42A27DB-BD31-4B8C-83A1-F6EECF244321}">
                    <p14:modId xmlns:p14="http://schemas.microsoft.com/office/powerpoint/2010/main" val="3393231736"/>
                  </p:ext>
                </p:extLst>
              </p:nvPr>
            </p:nvGraphicFramePr>
            <p:xfrm>
              <a:off x="280737" y="1398199"/>
              <a:ext cx="2453640" cy="1380173"/>
            </p:xfrm>
            <a:graphic>
              <a:graphicData uri="http://schemas.microsoft.com/office/powerpoint/2016/slidezoom">
                <pslz:sldZm>
                  <pslz:sldZmObj sldId="276" cId="2111056914">
                    <pslz:zmPr id="{0F645876-FEFE-4A40-A3C1-917F06B79677}" transitionDur="1000">
                      <p166:blipFill xmlns:p166="http://schemas.microsoft.com/office/powerpoint/2016/6/main">
                        <a:blip r:embed="rId4"/>
                        <a:stretch>
                          <a:fillRect/>
                        </a:stretch>
                      </p166:blipFill>
                      <p166:spPr xmlns:p166="http://schemas.microsoft.com/office/powerpoint/2016/6/main">
                        <a:xfrm>
                          <a:off x="0" y="0"/>
                          <a:ext cx="2453640" cy="1380173"/>
                        </a:xfrm>
                        <a:prstGeom prst="rect">
                          <a:avLst/>
                        </a:prstGeom>
                        <a:ln w="3175">
                          <a:noFill/>
                        </a:ln>
                        <a:effectLst>
                          <a:outerShdw blurRad="63500" dist="101600" dir="2700000" algn="tl" rotWithShape="0">
                            <a:prstClr val="black">
                              <a:alpha val="50000"/>
                            </a:prstClr>
                          </a:outerShdw>
                        </a:effectLst>
                      </p166:spPr>
                    </pslz:zmPr>
                  </pslz:sldZmObj>
                </pslz:sldZm>
              </a:graphicData>
            </a:graphic>
          </p:graphicFrame>
        </mc:Choice>
        <mc:Fallback xmlns="">
          <p:pic>
            <p:nvPicPr>
              <p:cNvPr id="8" name="Slide Zoom 7">
                <a:hlinkClick r:id="rId5" action="ppaction://hlinksldjump"/>
                <a:extLst>
                  <a:ext uri="{FF2B5EF4-FFF2-40B4-BE49-F238E27FC236}">
                    <a16:creationId xmlns:a16="http://schemas.microsoft.com/office/drawing/2014/main" id="{FF436969-6451-2E51-07FC-EC1141052384}"/>
                  </a:ext>
                </a:extLst>
              </p:cNvPr>
              <p:cNvPicPr>
                <a:picLocks noGrp="1" noRot="1" noChangeAspect="1" noMove="1" noResize="1" noEditPoints="1" noAdjustHandles="1" noChangeArrowheads="1" noChangeShapeType="1"/>
              </p:cNvPicPr>
              <p:nvPr/>
            </p:nvPicPr>
            <p:blipFill>
              <a:blip r:embed="rId6"/>
              <a:stretch>
                <a:fillRect/>
              </a:stretch>
            </p:blipFill>
            <p:spPr>
              <a:xfrm>
                <a:off x="280737" y="1398199"/>
                <a:ext cx="2453640" cy="1380173"/>
              </a:xfrm>
              <a:prstGeom prst="rect">
                <a:avLst/>
              </a:prstGeom>
              <a:ln w="3175">
                <a:noFill/>
              </a:ln>
              <a:effectLst>
                <a:outerShdw blurRad="63500" dist="101600" dir="2700000" algn="tl" rotWithShape="0">
                  <a:prstClr val="black">
                    <a:alpha val="50000"/>
                  </a:prstClr>
                </a:outerShdw>
              </a:effectLst>
            </p:spPr>
          </p:pic>
        </mc:Fallback>
      </mc:AlternateContent>
      <mc:AlternateContent xmlns:mc="http://schemas.openxmlformats.org/markup-compatibility/2006" xmlns:pslz="http://schemas.microsoft.com/office/powerpoint/2016/slidezoom">
        <mc:Choice Requires="pslz">
          <p:graphicFrame>
            <p:nvGraphicFramePr>
              <p:cNvPr id="15" name="Slide Zoom 14">
                <a:extLst>
                  <a:ext uri="{FF2B5EF4-FFF2-40B4-BE49-F238E27FC236}">
                    <a16:creationId xmlns:a16="http://schemas.microsoft.com/office/drawing/2014/main" id="{FE2EBD69-CF9D-AAEA-5B48-50941BCFB9B1}"/>
                  </a:ext>
                </a:extLst>
              </p:cNvPr>
              <p:cNvGraphicFramePr>
                <a:graphicFrameLocks noChangeAspect="1"/>
              </p:cNvGraphicFramePr>
              <p:nvPr>
                <p:extLst>
                  <p:ext uri="{D42A27DB-BD31-4B8C-83A1-F6EECF244321}">
                    <p14:modId xmlns:p14="http://schemas.microsoft.com/office/powerpoint/2010/main" val="801548955"/>
                  </p:ext>
                </p:extLst>
              </p:nvPr>
            </p:nvGraphicFramePr>
            <p:xfrm>
              <a:off x="3809946" y="1398197"/>
              <a:ext cx="2453640" cy="1380173"/>
            </p:xfrm>
            <a:graphic>
              <a:graphicData uri="http://schemas.microsoft.com/office/powerpoint/2016/slidezoom">
                <pslz:sldZm>
                  <pslz:sldZmObj sldId="277" cId="3016089452">
                    <pslz:zmPr id="{0E598913-E5E3-4B0B-AEF9-209BA6AE501B}" transitionDur="1000">
                      <p166:blipFill xmlns:p166="http://schemas.microsoft.com/office/powerpoint/2016/6/main">
                        <a:blip r:embed="rId7"/>
                        <a:stretch>
                          <a:fillRect/>
                        </a:stretch>
                      </p166:blipFill>
                      <p166:spPr xmlns:p166="http://schemas.microsoft.com/office/powerpoint/2016/6/main">
                        <a:xfrm>
                          <a:off x="0" y="0"/>
                          <a:ext cx="2453640" cy="1380173"/>
                        </a:xfrm>
                        <a:prstGeom prst="rect">
                          <a:avLst/>
                        </a:prstGeom>
                        <a:ln w="3175">
                          <a:noFill/>
                        </a:ln>
                        <a:effectLst>
                          <a:outerShdw blurRad="63500" dist="101600" dir="2700000" algn="tl" rotWithShape="0">
                            <a:prstClr val="black">
                              <a:alpha val="50000"/>
                            </a:prstClr>
                          </a:outerShdw>
                        </a:effectLst>
                      </p166:spPr>
                    </pslz:zmPr>
                  </pslz:sldZmObj>
                </pslz:sldZm>
              </a:graphicData>
            </a:graphic>
          </p:graphicFrame>
        </mc:Choice>
        <mc:Fallback xmlns="">
          <p:pic>
            <p:nvPicPr>
              <p:cNvPr id="15" name="Slide Zoom 14">
                <a:hlinkClick r:id="rId8" action="ppaction://hlinksldjump"/>
                <a:extLst>
                  <a:ext uri="{FF2B5EF4-FFF2-40B4-BE49-F238E27FC236}">
                    <a16:creationId xmlns:a16="http://schemas.microsoft.com/office/drawing/2014/main" id="{FE2EBD69-CF9D-AAEA-5B48-50941BCFB9B1}"/>
                  </a:ext>
                </a:extLst>
              </p:cNvPr>
              <p:cNvPicPr>
                <a:picLocks noGrp="1" noRot="1" noChangeAspect="1" noMove="1" noResize="1" noEditPoints="1" noAdjustHandles="1" noChangeArrowheads="1" noChangeShapeType="1"/>
              </p:cNvPicPr>
              <p:nvPr/>
            </p:nvPicPr>
            <p:blipFill>
              <a:blip r:embed="rId9"/>
              <a:stretch>
                <a:fillRect/>
              </a:stretch>
            </p:blipFill>
            <p:spPr>
              <a:xfrm>
                <a:off x="3809946" y="1398197"/>
                <a:ext cx="2453640" cy="1380173"/>
              </a:xfrm>
              <a:prstGeom prst="rect">
                <a:avLst/>
              </a:prstGeom>
              <a:ln w="3175">
                <a:noFill/>
              </a:ln>
              <a:effectLst>
                <a:outerShdw blurRad="63500" dist="101600" dir="2700000" algn="tl" rotWithShape="0">
                  <a:prstClr val="black">
                    <a:alpha val="50000"/>
                  </a:prstClr>
                </a:outerShdw>
              </a:effectLst>
            </p:spPr>
          </p:pic>
        </mc:Fallback>
      </mc:AlternateContent>
      <mc:AlternateContent xmlns:mc="http://schemas.openxmlformats.org/markup-compatibility/2006" xmlns:pslz="http://schemas.microsoft.com/office/powerpoint/2016/slidezoom">
        <mc:Choice Requires="pslz">
          <p:graphicFrame>
            <p:nvGraphicFramePr>
              <p:cNvPr id="23" name="Slide Zoom 22">
                <a:extLst>
                  <a:ext uri="{FF2B5EF4-FFF2-40B4-BE49-F238E27FC236}">
                    <a16:creationId xmlns:a16="http://schemas.microsoft.com/office/drawing/2014/main" id="{565CA48F-A58B-E5A7-9709-504785A76886}"/>
                  </a:ext>
                </a:extLst>
              </p:cNvPr>
              <p:cNvGraphicFramePr>
                <a:graphicFrameLocks noChangeAspect="1"/>
              </p:cNvGraphicFramePr>
              <p:nvPr>
                <p:extLst>
                  <p:ext uri="{D42A27DB-BD31-4B8C-83A1-F6EECF244321}">
                    <p14:modId xmlns:p14="http://schemas.microsoft.com/office/powerpoint/2010/main" val="3962974496"/>
                  </p:ext>
                </p:extLst>
              </p:nvPr>
            </p:nvGraphicFramePr>
            <p:xfrm>
              <a:off x="4959168" y="3501388"/>
              <a:ext cx="2453640" cy="1380173"/>
            </p:xfrm>
            <a:graphic>
              <a:graphicData uri="http://schemas.microsoft.com/office/powerpoint/2016/slidezoom">
                <pslz:sldZm>
                  <pslz:sldZmObj sldId="278" cId="208817726">
                    <pslz:zmPr id="{998B860D-8735-4F12-97E7-56A34CA15EE6}" transitionDur="1000">
                      <p166:blipFill xmlns:p166="http://schemas.microsoft.com/office/powerpoint/2016/6/main">
                        <a:blip r:embed="rId10"/>
                        <a:stretch>
                          <a:fillRect/>
                        </a:stretch>
                      </p166:blipFill>
                      <p166:spPr xmlns:p166="http://schemas.microsoft.com/office/powerpoint/2016/6/main">
                        <a:xfrm>
                          <a:off x="0" y="0"/>
                          <a:ext cx="2453640" cy="1380173"/>
                        </a:xfrm>
                        <a:prstGeom prst="rect">
                          <a:avLst/>
                        </a:prstGeom>
                        <a:ln w="3175">
                          <a:noFill/>
                        </a:ln>
                        <a:effectLst>
                          <a:outerShdw blurRad="63500" dist="101600" dir="2700000" algn="tl" rotWithShape="0">
                            <a:prstClr val="black">
                              <a:alpha val="50000"/>
                            </a:prstClr>
                          </a:outerShdw>
                        </a:effectLst>
                      </p166:spPr>
                    </pslz:zmPr>
                  </pslz:sldZmObj>
                </pslz:sldZm>
              </a:graphicData>
            </a:graphic>
          </p:graphicFrame>
        </mc:Choice>
        <mc:Fallback xmlns="">
          <p:pic>
            <p:nvPicPr>
              <p:cNvPr id="23" name="Slide Zoom 22">
                <a:hlinkClick r:id="rId11" action="ppaction://hlinksldjump"/>
                <a:extLst>
                  <a:ext uri="{FF2B5EF4-FFF2-40B4-BE49-F238E27FC236}">
                    <a16:creationId xmlns:a16="http://schemas.microsoft.com/office/drawing/2014/main" id="{565CA48F-A58B-E5A7-9709-504785A76886}"/>
                  </a:ext>
                </a:extLst>
              </p:cNvPr>
              <p:cNvPicPr>
                <a:picLocks noGrp="1" noRot="1" noChangeAspect="1" noMove="1" noResize="1" noEditPoints="1" noAdjustHandles="1" noChangeArrowheads="1" noChangeShapeType="1"/>
              </p:cNvPicPr>
              <p:nvPr/>
            </p:nvPicPr>
            <p:blipFill>
              <a:blip r:embed="rId12"/>
              <a:stretch>
                <a:fillRect/>
              </a:stretch>
            </p:blipFill>
            <p:spPr>
              <a:xfrm>
                <a:off x="4959168" y="3501388"/>
                <a:ext cx="2453640" cy="1380173"/>
              </a:xfrm>
              <a:prstGeom prst="rect">
                <a:avLst/>
              </a:prstGeom>
              <a:ln w="3175">
                <a:noFill/>
              </a:ln>
              <a:effectLst>
                <a:outerShdw blurRad="63500" dist="101600" dir="2700000" algn="tl" rotWithShape="0">
                  <a:prstClr val="black">
                    <a:alpha val="50000"/>
                  </a:prstClr>
                </a:outerShdw>
              </a:effectLst>
            </p:spPr>
          </p:pic>
        </mc:Fallback>
      </mc:AlternateContent>
      <mc:AlternateContent xmlns:mc="http://schemas.openxmlformats.org/markup-compatibility/2006" xmlns:pslz="http://schemas.microsoft.com/office/powerpoint/2016/slidezoom">
        <mc:Choice Requires="pslz">
          <p:graphicFrame>
            <p:nvGraphicFramePr>
              <p:cNvPr id="25" name="Slide Zoom 24">
                <a:extLst>
                  <a:ext uri="{FF2B5EF4-FFF2-40B4-BE49-F238E27FC236}">
                    <a16:creationId xmlns:a16="http://schemas.microsoft.com/office/drawing/2014/main" id="{A14A1B2D-5285-40CD-79ED-0F242FA41D34}"/>
                  </a:ext>
                </a:extLst>
              </p:cNvPr>
              <p:cNvGraphicFramePr>
                <a:graphicFrameLocks noChangeAspect="1"/>
              </p:cNvGraphicFramePr>
              <p:nvPr>
                <p:extLst>
                  <p:ext uri="{D42A27DB-BD31-4B8C-83A1-F6EECF244321}">
                    <p14:modId xmlns:p14="http://schemas.microsoft.com/office/powerpoint/2010/main" val="1109108146"/>
                  </p:ext>
                </p:extLst>
              </p:nvPr>
            </p:nvGraphicFramePr>
            <p:xfrm>
              <a:off x="1144668" y="3501388"/>
              <a:ext cx="2453640" cy="1380173"/>
            </p:xfrm>
            <a:graphic>
              <a:graphicData uri="http://schemas.microsoft.com/office/powerpoint/2016/slidezoom">
                <pslz:sldZm>
                  <pslz:sldZmObj sldId="279" cId="3658485838">
                    <pslz:zmPr id="{BC8496C2-139A-4776-9191-C9C5AFB1934C}" transitionDur="1000">
                      <p166:blipFill xmlns:p166="http://schemas.microsoft.com/office/powerpoint/2016/6/main">
                        <a:blip r:embed="rId13"/>
                        <a:stretch>
                          <a:fillRect/>
                        </a:stretch>
                      </p166:blipFill>
                      <p166:spPr xmlns:p166="http://schemas.microsoft.com/office/powerpoint/2016/6/main">
                        <a:xfrm>
                          <a:off x="0" y="0"/>
                          <a:ext cx="2453640" cy="1380173"/>
                        </a:xfrm>
                        <a:prstGeom prst="rect">
                          <a:avLst/>
                        </a:prstGeom>
                        <a:ln w="3175">
                          <a:noFill/>
                        </a:ln>
                        <a:effectLst>
                          <a:outerShdw blurRad="63500" dist="101600" dir="2700000" algn="tl" rotWithShape="0">
                            <a:prstClr val="black">
                              <a:alpha val="50000"/>
                            </a:prstClr>
                          </a:outerShdw>
                        </a:effectLst>
                      </p166:spPr>
                    </pslz:zmPr>
                  </pslz:sldZmObj>
                </pslz:sldZm>
              </a:graphicData>
            </a:graphic>
          </p:graphicFrame>
        </mc:Choice>
        <mc:Fallback xmlns="">
          <p:pic>
            <p:nvPicPr>
              <p:cNvPr id="25" name="Slide Zoom 24">
                <a:hlinkClick r:id="rId14" action="ppaction://hlinksldjump"/>
                <a:extLst>
                  <a:ext uri="{FF2B5EF4-FFF2-40B4-BE49-F238E27FC236}">
                    <a16:creationId xmlns:a16="http://schemas.microsoft.com/office/drawing/2014/main" id="{A14A1B2D-5285-40CD-79ED-0F242FA41D34}"/>
                  </a:ext>
                </a:extLst>
              </p:cNvPr>
              <p:cNvPicPr>
                <a:picLocks noGrp="1" noRot="1" noChangeAspect="1" noMove="1" noResize="1" noEditPoints="1" noAdjustHandles="1" noChangeArrowheads="1" noChangeShapeType="1"/>
              </p:cNvPicPr>
              <p:nvPr/>
            </p:nvPicPr>
            <p:blipFill>
              <a:blip r:embed="rId15"/>
              <a:stretch>
                <a:fillRect/>
              </a:stretch>
            </p:blipFill>
            <p:spPr>
              <a:xfrm>
                <a:off x="1144668" y="3501388"/>
                <a:ext cx="2453640" cy="1380173"/>
              </a:xfrm>
              <a:prstGeom prst="rect">
                <a:avLst/>
              </a:prstGeom>
              <a:ln w="3175">
                <a:noFill/>
              </a:ln>
              <a:effectLst>
                <a:outerShdw blurRad="63500" dist="101600" dir="2700000" algn="tl" rotWithShape="0">
                  <a:prstClr val="black">
                    <a:alpha val="50000"/>
                  </a:prstClr>
                </a:outerShdw>
              </a:effectLst>
            </p:spPr>
          </p:pic>
        </mc:Fallback>
      </mc:AlternateContent>
      <mc:AlternateContent xmlns:mc="http://schemas.openxmlformats.org/markup-compatibility/2006" xmlns:pslz="http://schemas.microsoft.com/office/powerpoint/2016/slidezoom">
        <mc:Choice Requires="pslz">
          <p:graphicFrame>
            <p:nvGraphicFramePr>
              <p:cNvPr id="27" name="Slide Zoom 26">
                <a:extLst>
                  <a:ext uri="{FF2B5EF4-FFF2-40B4-BE49-F238E27FC236}">
                    <a16:creationId xmlns:a16="http://schemas.microsoft.com/office/drawing/2014/main" id="{905DC0B3-C9F7-98C1-C140-720F48741357}"/>
                  </a:ext>
                </a:extLst>
              </p:cNvPr>
              <p:cNvGraphicFramePr>
                <a:graphicFrameLocks noChangeAspect="1"/>
              </p:cNvGraphicFramePr>
              <p:nvPr>
                <p:extLst>
                  <p:ext uri="{D42A27DB-BD31-4B8C-83A1-F6EECF244321}">
                    <p14:modId xmlns:p14="http://schemas.microsoft.com/office/powerpoint/2010/main" val="2653268794"/>
                  </p:ext>
                </p:extLst>
              </p:nvPr>
            </p:nvGraphicFramePr>
            <p:xfrm>
              <a:off x="6697954" y="1398198"/>
              <a:ext cx="2453640" cy="1380173"/>
            </p:xfrm>
            <a:graphic>
              <a:graphicData uri="http://schemas.microsoft.com/office/powerpoint/2016/slidezoom">
                <pslz:sldZm>
                  <pslz:sldZmObj sldId="280" cId="2133483231">
                    <pslz:zmPr id="{5DE95BB1-847C-4E62-9EE7-B83750CEF52C}" transitionDur="1000">
                      <p166:blipFill xmlns:p166="http://schemas.microsoft.com/office/powerpoint/2016/6/main">
                        <a:blip r:embed="rId16"/>
                        <a:stretch>
                          <a:fillRect/>
                        </a:stretch>
                      </p166:blipFill>
                      <p166:spPr xmlns:p166="http://schemas.microsoft.com/office/powerpoint/2016/6/main">
                        <a:xfrm>
                          <a:off x="0" y="0"/>
                          <a:ext cx="2453640" cy="1380173"/>
                        </a:xfrm>
                        <a:prstGeom prst="rect">
                          <a:avLst/>
                        </a:prstGeom>
                        <a:ln w="3175">
                          <a:noFill/>
                        </a:ln>
                        <a:effectLst>
                          <a:outerShdw blurRad="63500" dist="101600" dir="2700000" algn="tl" rotWithShape="0">
                            <a:prstClr val="black">
                              <a:alpha val="50000"/>
                            </a:prstClr>
                          </a:outerShdw>
                        </a:effectLst>
                      </p166:spPr>
                    </pslz:zmPr>
                  </pslz:sldZmObj>
                </pslz:sldZm>
              </a:graphicData>
            </a:graphic>
          </p:graphicFrame>
        </mc:Choice>
        <mc:Fallback xmlns="">
          <p:pic>
            <p:nvPicPr>
              <p:cNvPr id="27" name="Slide Zoom 26">
                <a:hlinkClick r:id="rId17" action="ppaction://hlinksldjump"/>
                <a:extLst>
                  <a:ext uri="{FF2B5EF4-FFF2-40B4-BE49-F238E27FC236}">
                    <a16:creationId xmlns:a16="http://schemas.microsoft.com/office/drawing/2014/main" id="{905DC0B3-C9F7-98C1-C140-720F48741357}"/>
                  </a:ext>
                </a:extLst>
              </p:cNvPr>
              <p:cNvPicPr>
                <a:picLocks noGrp="1" noRot="1" noChangeAspect="1" noMove="1" noResize="1" noEditPoints="1" noAdjustHandles="1" noChangeArrowheads="1" noChangeShapeType="1"/>
              </p:cNvPicPr>
              <p:nvPr/>
            </p:nvPicPr>
            <p:blipFill>
              <a:blip r:embed="rId18"/>
              <a:stretch>
                <a:fillRect/>
              </a:stretch>
            </p:blipFill>
            <p:spPr>
              <a:xfrm>
                <a:off x="6697954" y="1398198"/>
                <a:ext cx="2453640" cy="1380173"/>
              </a:xfrm>
              <a:prstGeom prst="rect">
                <a:avLst/>
              </a:prstGeom>
              <a:ln w="3175">
                <a:noFill/>
              </a:ln>
              <a:effectLst>
                <a:outerShdw blurRad="63500" dist="101600" dir="2700000" algn="tl" rotWithShape="0">
                  <a:prstClr val="black">
                    <a:alpha val="50000"/>
                  </a:prstClr>
                </a:outerShdw>
              </a:effectLst>
            </p:spPr>
          </p:pic>
        </mc:Fallback>
      </mc:AlternateContent>
      <mc:AlternateContent xmlns:mc="http://schemas.openxmlformats.org/markup-compatibility/2006" xmlns:pslz="http://schemas.microsoft.com/office/powerpoint/2016/slidezoom">
        <mc:Choice Requires="pslz">
          <p:graphicFrame>
            <p:nvGraphicFramePr>
              <p:cNvPr id="29" name="Slide Zoom 28">
                <a:extLst>
                  <a:ext uri="{FF2B5EF4-FFF2-40B4-BE49-F238E27FC236}">
                    <a16:creationId xmlns:a16="http://schemas.microsoft.com/office/drawing/2014/main" id="{08E99A16-9FEE-2262-5CC3-45304C02CBA3}"/>
                  </a:ext>
                </a:extLst>
              </p:cNvPr>
              <p:cNvGraphicFramePr>
                <a:graphicFrameLocks noChangeAspect="1"/>
              </p:cNvGraphicFramePr>
              <p:nvPr>
                <p:extLst>
                  <p:ext uri="{D42A27DB-BD31-4B8C-83A1-F6EECF244321}">
                    <p14:modId xmlns:p14="http://schemas.microsoft.com/office/powerpoint/2010/main" val="2491595364"/>
                  </p:ext>
                </p:extLst>
              </p:nvPr>
            </p:nvGraphicFramePr>
            <p:xfrm>
              <a:off x="8773667" y="3501388"/>
              <a:ext cx="2453640" cy="1380173"/>
            </p:xfrm>
            <a:graphic>
              <a:graphicData uri="http://schemas.microsoft.com/office/powerpoint/2016/slidezoom">
                <pslz:sldZm>
                  <pslz:sldZmObj sldId="281" cId="4234497666">
                    <pslz:zmPr id="{4253377C-BCCA-4E27-8AFE-B5226ADB6F67}" transitionDur="1000">
                      <p166:blipFill xmlns:p166="http://schemas.microsoft.com/office/powerpoint/2016/6/main">
                        <a:blip r:embed="rId19"/>
                        <a:stretch>
                          <a:fillRect/>
                        </a:stretch>
                      </p166:blipFill>
                      <p166:spPr xmlns:p166="http://schemas.microsoft.com/office/powerpoint/2016/6/main">
                        <a:xfrm>
                          <a:off x="0" y="0"/>
                          <a:ext cx="2453640" cy="1380173"/>
                        </a:xfrm>
                        <a:prstGeom prst="rect">
                          <a:avLst/>
                        </a:prstGeom>
                        <a:ln w="3175">
                          <a:noFill/>
                        </a:ln>
                        <a:effectLst>
                          <a:outerShdw blurRad="63500" dist="101600" dir="2700000" algn="tl" rotWithShape="0">
                            <a:prstClr val="black">
                              <a:alpha val="50000"/>
                            </a:prstClr>
                          </a:outerShdw>
                        </a:effectLst>
                      </p166:spPr>
                    </pslz:zmPr>
                  </pslz:sldZmObj>
                </pslz:sldZm>
              </a:graphicData>
            </a:graphic>
          </p:graphicFrame>
        </mc:Choice>
        <mc:Fallback xmlns="">
          <p:pic>
            <p:nvPicPr>
              <p:cNvPr id="29" name="Slide Zoom 28">
                <a:hlinkClick r:id="rId20" action="ppaction://hlinksldjump"/>
                <a:extLst>
                  <a:ext uri="{FF2B5EF4-FFF2-40B4-BE49-F238E27FC236}">
                    <a16:creationId xmlns:a16="http://schemas.microsoft.com/office/drawing/2014/main" id="{08E99A16-9FEE-2262-5CC3-45304C02CBA3}"/>
                  </a:ext>
                </a:extLst>
              </p:cNvPr>
              <p:cNvPicPr>
                <a:picLocks noGrp="1" noRot="1" noChangeAspect="1" noMove="1" noResize="1" noEditPoints="1" noAdjustHandles="1" noChangeArrowheads="1" noChangeShapeType="1"/>
              </p:cNvPicPr>
              <p:nvPr/>
            </p:nvPicPr>
            <p:blipFill>
              <a:blip r:embed="rId21"/>
              <a:stretch>
                <a:fillRect/>
              </a:stretch>
            </p:blipFill>
            <p:spPr>
              <a:xfrm>
                <a:off x="8773667" y="3501388"/>
                <a:ext cx="2453640" cy="1380173"/>
              </a:xfrm>
              <a:prstGeom prst="rect">
                <a:avLst/>
              </a:prstGeom>
              <a:ln w="3175">
                <a:noFill/>
              </a:ln>
              <a:effectLst>
                <a:outerShdw blurRad="63500" dist="101600" dir="2700000" algn="tl" rotWithShape="0">
                  <a:prstClr val="black">
                    <a:alpha val="50000"/>
                  </a:prstClr>
                </a:outerShdw>
              </a:effectLst>
            </p:spPr>
          </p:pic>
        </mc:Fallback>
      </mc:AlternateContent>
      <mc:AlternateContent xmlns:mc="http://schemas.openxmlformats.org/markup-compatibility/2006" xmlns:pslz="http://schemas.microsoft.com/office/powerpoint/2016/slidezoom">
        <mc:Choice Requires="pslz">
          <p:graphicFrame>
            <p:nvGraphicFramePr>
              <p:cNvPr id="31" name="Slide Zoom 30">
                <a:extLst>
                  <a:ext uri="{FF2B5EF4-FFF2-40B4-BE49-F238E27FC236}">
                    <a16:creationId xmlns:a16="http://schemas.microsoft.com/office/drawing/2014/main" id="{E6787A94-84AA-0F5F-0232-69F421297954}"/>
                  </a:ext>
                </a:extLst>
              </p:cNvPr>
              <p:cNvGraphicFramePr>
                <a:graphicFrameLocks noChangeAspect="1"/>
              </p:cNvGraphicFramePr>
              <p:nvPr>
                <p:extLst>
                  <p:ext uri="{D42A27DB-BD31-4B8C-83A1-F6EECF244321}">
                    <p14:modId xmlns:p14="http://schemas.microsoft.com/office/powerpoint/2010/main" val="76845604"/>
                  </p:ext>
                </p:extLst>
              </p:nvPr>
            </p:nvGraphicFramePr>
            <p:xfrm>
              <a:off x="9585961" y="1398197"/>
              <a:ext cx="2453640" cy="1380173"/>
            </p:xfrm>
            <a:graphic>
              <a:graphicData uri="http://schemas.microsoft.com/office/powerpoint/2016/slidezoom">
                <pslz:sldZm>
                  <pslz:sldZmObj sldId="282" cId="513919934">
                    <pslz:zmPr id="{64BC14FE-39DF-4C64-A24A-F279FE578C15}" transitionDur="1000">
                      <p166:blipFill xmlns:p166="http://schemas.microsoft.com/office/powerpoint/2016/6/main">
                        <a:blip r:embed="rId22"/>
                        <a:stretch>
                          <a:fillRect/>
                        </a:stretch>
                      </p166:blipFill>
                      <p166:spPr xmlns:p166="http://schemas.microsoft.com/office/powerpoint/2016/6/main">
                        <a:xfrm>
                          <a:off x="0" y="0"/>
                          <a:ext cx="2453640" cy="1380173"/>
                        </a:xfrm>
                        <a:prstGeom prst="rect">
                          <a:avLst/>
                        </a:prstGeom>
                        <a:ln w="3175">
                          <a:noFill/>
                        </a:ln>
                        <a:effectLst>
                          <a:outerShdw blurRad="63500" dist="101600" dir="2700000" algn="tl" rotWithShape="0">
                            <a:prstClr val="black">
                              <a:alpha val="50000"/>
                            </a:prstClr>
                          </a:outerShdw>
                        </a:effectLst>
                      </p166:spPr>
                    </pslz:zmPr>
                  </pslz:sldZmObj>
                </pslz:sldZm>
              </a:graphicData>
            </a:graphic>
          </p:graphicFrame>
        </mc:Choice>
        <mc:Fallback xmlns="">
          <p:pic>
            <p:nvPicPr>
              <p:cNvPr id="31" name="Slide Zoom 30">
                <a:hlinkClick r:id="rId23" action="ppaction://hlinksldjump"/>
                <a:extLst>
                  <a:ext uri="{FF2B5EF4-FFF2-40B4-BE49-F238E27FC236}">
                    <a16:creationId xmlns:a16="http://schemas.microsoft.com/office/drawing/2014/main" id="{E6787A94-84AA-0F5F-0232-69F421297954}"/>
                  </a:ext>
                </a:extLst>
              </p:cNvPr>
              <p:cNvPicPr>
                <a:picLocks noGrp="1" noRot="1" noChangeAspect="1" noMove="1" noResize="1" noEditPoints="1" noAdjustHandles="1" noChangeArrowheads="1" noChangeShapeType="1"/>
              </p:cNvPicPr>
              <p:nvPr/>
            </p:nvPicPr>
            <p:blipFill>
              <a:blip r:embed="rId24"/>
              <a:stretch>
                <a:fillRect/>
              </a:stretch>
            </p:blipFill>
            <p:spPr>
              <a:xfrm>
                <a:off x="9585961" y="1398197"/>
                <a:ext cx="2453640" cy="1380173"/>
              </a:xfrm>
              <a:prstGeom prst="rect">
                <a:avLst/>
              </a:prstGeom>
              <a:ln w="3175">
                <a:noFill/>
              </a:ln>
              <a:effectLst>
                <a:outerShdw blurRad="63500" dist="101600" dir="2700000" algn="tl" rotWithShape="0">
                  <a:prstClr val="black">
                    <a:alpha val="50000"/>
                  </a:prstClr>
                </a:outerShdw>
              </a:effectLst>
            </p:spPr>
          </p:pic>
        </mc:Fallback>
      </mc:AlternateContent>
      <p:sp>
        <p:nvSpPr>
          <p:cNvPr id="32" name="Rectangle: Rounded Corners 31">
            <a:extLst>
              <a:ext uri="{FF2B5EF4-FFF2-40B4-BE49-F238E27FC236}">
                <a16:creationId xmlns:a16="http://schemas.microsoft.com/office/drawing/2014/main" id="{364E53FA-D8CF-E771-80D1-2741A345681B}"/>
              </a:ext>
            </a:extLst>
          </p:cNvPr>
          <p:cNvSpPr/>
          <p:nvPr/>
        </p:nvSpPr>
        <p:spPr>
          <a:xfrm>
            <a:off x="152399" y="5808133"/>
            <a:ext cx="2453640" cy="965200"/>
          </a:xfrm>
          <a:prstGeom prst="roundRect">
            <a:avLst/>
          </a:prstGeom>
          <a:solidFill>
            <a:schemeClr val="accent1">
              <a:lumMod val="50000"/>
            </a:schemeClr>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200" dirty="0">
                <a:latin typeface="Impact" panose="020B0806030902050204" pitchFamily="34" charset="0"/>
              </a:rPr>
              <a:t>Mark 3:13-14</a:t>
            </a:r>
          </a:p>
        </p:txBody>
      </p:sp>
      <p:sp>
        <p:nvSpPr>
          <p:cNvPr id="33" name="Arrow: Up 32">
            <a:extLst>
              <a:ext uri="{FF2B5EF4-FFF2-40B4-BE49-F238E27FC236}">
                <a16:creationId xmlns:a16="http://schemas.microsoft.com/office/drawing/2014/main" id="{593D5D0C-BE95-50C6-2434-7B175E9DFF2D}"/>
              </a:ext>
            </a:extLst>
          </p:cNvPr>
          <p:cNvSpPr/>
          <p:nvPr/>
        </p:nvSpPr>
        <p:spPr>
          <a:xfrm>
            <a:off x="294132" y="2869001"/>
            <a:ext cx="528828" cy="3063240"/>
          </a:xfrm>
          <a:prstGeom prst="upArrow">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Arrow: Up 33">
            <a:extLst>
              <a:ext uri="{FF2B5EF4-FFF2-40B4-BE49-F238E27FC236}">
                <a16:creationId xmlns:a16="http://schemas.microsoft.com/office/drawing/2014/main" id="{84FA1F09-14B9-CE94-46E2-9F145B35ADBB}"/>
              </a:ext>
            </a:extLst>
          </p:cNvPr>
          <p:cNvSpPr/>
          <p:nvPr/>
        </p:nvSpPr>
        <p:spPr>
          <a:xfrm>
            <a:off x="2839211" y="4988558"/>
            <a:ext cx="528828" cy="965201"/>
          </a:xfrm>
          <a:prstGeom prst="upArrow">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Arrow: Up 34">
            <a:extLst>
              <a:ext uri="{FF2B5EF4-FFF2-40B4-BE49-F238E27FC236}">
                <a16:creationId xmlns:a16="http://schemas.microsoft.com/office/drawing/2014/main" id="{FFC83D7E-CEF0-0B1C-0386-F4C881F4FE9C}"/>
              </a:ext>
            </a:extLst>
          </p:cNvPr>
          <p:cNvSpPr/>
          <p:nvPr/>
        </p:nvSpPr>
        <p:spPr>
          <a:xfrm>
            <a:off x="4254246" y="2869001"/>
            <a:ext cx="528828" cy="3063240"/>
          </a:xfrm>
          <a:prstGeom prst="upArrow">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Arrow: Up 35">
            <a:extLst>
              <a:ext uri="{FF2B5EF4-FFF2-40B4-BE49-F238E27FC236}">
                <a16:creationId xmlns:a16="http://schemas.microsoft.com/office/drawing/2014/main" id="{12B54B1F-D10D-13B4-EBE0-945AECD75AD4}"/>
              </a:ext>
            </a:extLst>
          </p:cNvPr>
          <p:cNvSpPr/>
          <p:nvPr/>
        </p:nvSpPr>
        <p:spPr>
          <a:xfrm>
            <a:off x="11369040" y="2869001"/>
            <a:ext cx="528828" cy="3063240"/>
          </a:xfrm>
          <a:prstGeom prst="upArrow">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Arrow: Up 36">
            <a:extLst>
              <a:ext uri="{FF2B5EF4-FFF2-40B4-BE49-F238E27FC236}">
                <a16:creationId xmlns:a16="http://schemas.microsoft.com/office/drawing/2014/main" id="{A4E00A0A-B958-9605-6091-C688B07CA5FD}"/>
              </a:ext>
            </a:extLst>
          </p:cNvPr>
          <p:cNvSpPr/>
          <p:nvPr/>
        </p:nvSpPr>
        <p:spPr>
          <a:xfrm>
            <a:off x="7728044" y="2869001"/>
            <a:ext cx="528828" cy="3063240"/>
          </a:xfrm>
          <a:prstGeom prst="upArrow">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Arrow: Up 37">
            <a:extLst>
              <a:ext uri="{FF2B5EF4-FFF2-40B4-BE49-F238E27FC236}">
                <a16:creationId xmlns:a16="http://schemas.microsoft.com/office/drawing/2014/main" id="{A205BAA6-1E5E-1D0B-1CA2-1450F3A7DA85}"/>
              </a:ext>
            </a:extLst>
          </p:cNvPr>
          <p:cNvSpPr/>
          <p:nvPr/>
        </p:nvSpPr>
        <p:spPr>
          <a:xfrm>
            <a:off x="4985766" y="4988558"/>
            <a:ext cx="528828" cy="965201"/>
          </a:xfrm>
          <a:prstGeom prst="upArrow">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Arrow: Up 38">
            <a:extLst>
              <a:ext uri="{FF2B5EF4-FFF2-40B4-BE49-F238E27FC236}">
                <a16:creationId xmlns:a16="http://schemas.microsoft.com/office/drawing/2014/main" id="{EC84FFE2-F885-66A4-A6FC-D0DAD103121A}"/>
              </a:ext>
            </a:extLst>
          </p:cNvPr>
          <p:cNvSpPr/>
          <p:nvPr/>
        </p:nvSpPr>
        <p:spPr>
          <a:xfrm>
            <a:off x="10108399" y="4988558"/>
            <a:ext cx="528828" cy="965201"/>
          </a:xfrm>
          <a:prstGeom prst="upArrow">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44289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0F1F710-02B3-B45D-61D9-7598CDF1E972}"/>
              </a:ext>
            </a:extLst>
          </p:cNvPr>
          <p:cNvSpPr txBox="1"/>
          <p:nvPr/>
        </p:nvSpPr>
        <p:spPr>
          <a:xfrm>
            <a:off x="130175" y="1086919"/>
            <a:ext cx="11008880" cy="5770106"/>
          </a:xfrm>
          <a:prstGeom prst="rect">
            <a:avLst/>
          </a:prstGeom>
          <a:noFill/>
        </p:spPr>
        <p:txBody>
          <a:bodyPr vert="horz" wrap="square" numCol="1" rtlCol="0">
            <a:spAutoFit/>
          </a:bodyPr>
          <a:lstStyle/>
          <a:p>
            <a:pPr marL="0" marR="0">
              <a:lnSpc>
                <a:spcPct val="115000"/>
              </a:lnSpc>
              <a:spcBef>
                <a:spcPts val="0"/>
              </a:spcBef>
              <a:spcAft>
                <a:spcPts val="1000"/>
              </a:spcAft>
            </a:pPr>
            <a:r>
              <a:rPr lang="en-US" sz="5400" dirty="0">
                <a:effectLst/>
                <a:latin typeface="Calibri" panose="020F0502020204030204" pitchFamily="34" charset="0"/>
              </a:rPr>
              <a:t>Mark 3:13–14 —</a:t>
            </a:r>
            <a:r>
              <a:rPr lang="en-US" sz="5400" u="none" strike="noStrike" baseline="30000" dirty="0">
                <a:effectLst/>
                <a:latin typeface="Calibri" panose="020F0502020204030204" pitchFamily="34" charset="0"/>
              </a:rPr>
              <a:t>13</a:t>
            </a:r>
            <a:r>
              <a:rPr lang="en-US" sz="5400" u="none" strike="noStrike" dirty="0">
                <a:effectLst/>
                <a:latin typeface="Calibri" panose="020F0502020204030204" pitchFamily="34" charset="0"/>
              </a:rPr>
              <a:t> </a:t>
            </a:r>
            <a:r>
              <a:rPr lang="en-US" sz="5400" dirty="0">
                <a:effectLst/>
                <a:latin typeface="Calibri" panose="020F0502020204030204" pitchFamily="34" charset="0"/>
              </a:rPr>
              <a:t>And He went up on the mountain and called to </a:t>
            </a:r>
            <a:r>
              <a:rPr lang="en-US" sz="5400" i="1" dirty="0">
                <a:effectLst/>
                <a:latin typeface="Calibri" panose="020F0502020204030204" pitchFamily="34" charset="0"/>
              </a:rPr>
              <a:t>Him</a:t>
            </a:r>
            <a:r>
              <a:rPr lang="en-US" sz="5400" dirty="0">
                <a:effectLst/>
                <a:latin typeface="Calibri" panose="020F0502020204030204" pitchFamily="34" charset="0"/>
              </a:rPr>
              <a:t> those He Himself wanted. And they came to Him. </a:t>
            </a:r>
            <a:r>
              <a:rPr lang="en-US" sz="5400" u="none" strike="noStrike" baseline="30000" dirty="0">
                <a:effectLst/>
                <a:latin typeface="Calibri" panose="020F0502020204030204" pitchFamily="34" charset="0"/>
              </a:rPr>
              <a:t>14</a:t>
            </a:r>
            <a:r>
              <a:rPr lang="en-US" sz="5400" u="none" strike="noStrike" dirty="0">
                <a:effectLst/>
                <a:latin typeface="Calibri" panose="020F0502020204030204" pitchFamily="34" charset="0"/>
              </a:rPr>
              <a:t> </a:t>
            </a:r>
            <a:r>
              <a:rPr lang="en-US" sz="5400" dirty="0">
                <a:effectLst/>
                <a:latin typeface="Calibri" panose="020F0502020204030204" pitchFamily="34" charset="0"/>
              </a:rPr>
              <a:t>Then He appointed twelve, that they might be with Him and that He might send them out to preach, </a:t>
            </a:r>
          </a:p>
        </p:txBody>
      </p:sp>
      <p:sp>
        <p:nvSpPr>
          <p:cNvPr id="3" name="Title 1">
            <a:extLst>
              <a:ext uri="{FF2B5EF4-FFF2-40B4-BE49-F238E27FC236}">
                <a16:creationId xmlns:a16="http://schemas.microsoft.com/office/drawing/2014/main" id="{28DEE3DE-4DC4-1A6C-B66A-61574F79DD1B}"/>
              </a:ext>
            </a:extLst>
          </p:cNvPr>
          <p:cNvSpPr txBox="1">
            <a:spLocks/>
          </p:cNvSpPr>
          <p:nvPr/>
        </p:nvSpPr>
        <p:spPr>
          <a:xfrm>
            <a:off x="107371" y="-3348"/>
            <a:ext cx="11954454" cy="96524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cap="small" dirty="0">
                <a:latin typeface="Impact" panose="020B0806030902050204" pitchFamily="34" charset="0"/>
              </a:rPr>
              <a:t>The Breakthrough of Becoming an Effective Minister of the Gospel</a:t>
            </a:r>
          </a:p>
        </p:txBody>
      </p:sp>
      <p:grpSp>
        <p:nvGrpSpPr>
          <p:cNvPr id="12" name="group_highlight_be_with_him">
            <a:extLst>
              <a:ext uri="{FF2B5EF4-FFF2-40B4-BE49-F238E27FC236}">
                <a16:creationId xmlns:a16="http://schemas.microsoft.com/office/drawing/2014/main" id="{F829AB8E-DC91-74D1-761B-289BA174C955}"/>
              </a:ext>
            </a:extLst>
          </p:cNvPr>
          <p:cNvGrpSpPr/>
          <p:nvPr/>
        </p:nvGrpSpPr>
        <p:grpSpPr>
          <a:xfrm>
            <a:off x="2795197" y="5012396"/>
            <a:ext cx="7212734" cy="1784584"/>
            <a:chOff x="2795197" y="4874167"/>
            <a:chExt cx="7212734" cy="1784584"/>
          </a:xfrm>
        </p:grpSpPr>
        <p:sp>
          <p:nvSpPr>
            <p:cNvPr id="4" name="highlight_send_them_out_to_preach">
              <a:extLst>
                <a:ext uri="{FF2B5EF4-FFF2-40B4-BE49-F238E27FC236}">
                  <a16:creationId xmlns:a16="http://schemas.microsoft.com/office/drawing/2014/main" id="{CA95C717-0BFB-EFE3-F067-1B6F5B3A7049}"/>
                </a:ext>
              </a:extLst>
            </p:cNvPr>
            <p:cNvSpPr/>
            <p:nvPr/>
          </p:nvSpPr>
          <p:spPr>
            <a:xfrm>
              <a:off x="2795197" y="5853223"/>
              <a:ext cx="7212734" cy="805528"/>
            </a:xfrm>
            <a:prstGeom prst="roundRect">
              <a:avLst/>
            </a:prstGeom>
            <a:solidFill>
              <a:srgbClr val="FFC000">
                <a:alpha val="50196"/>
              </a:srgbClr>
            </a:solidFill>
            <a:effectLst>
              <a:softEdge rad="508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ighlight_be_with_him">
              <a:extLst>
                <a:ext uri="{FF2B5EF4-FFF2-40B4-BE49-F238E27FC236}">
                  <a16:creationId xmlns:a16="http://schemas.microsoft.com/office/drawing/2014/main" id="{F9261537-BF76-4286-8D60-FF1661498859}"/>
                </a:ext>
              </a:extLst>
            </p:cNvPr>
            <p:cNvSpPr/>
            <p:nvPr/>
          </p:nvSpPr>
          <p:spPr>
            <a:xfrm>
              <a:off x="4575182" y="4874167"/>
              <a:ext cx="3578217" cy="805528"/>
            </a:xfrm>
            <a:prstGeom prst="roundRect">
              <a:avLst/>
            </a:prstGeom>
            <a:solidFill>
              <a:srgbClr val="FFC000">
                <a:alpha val="50196"/>
              </a:srgbClr>
            </a:solidFill>
            <a:effectLst>
              <a:softEdge rad="508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highlight_he_himself_wanted">
            <a:extLst>
              <a:ext uri="{FF2B5EF4-FFF2-40B4-BE49-F238E27FC236}">
                <a16:creationId xmlns:a16="http://schemas.microsoft.com/office/drawing/2014/main" id="{FC1ED711-4EF8-E34B-24D6-6628909346B7}"/>
              </a:ext>
            </a:extLst>
          </p:cNvPr>
          <p:cNvSpPr/>
          <p:nvPr/>
        </p:nvSpPr>
        <p:spPr>
          <a:xfrm>
            <a:off x="107371" y="3093189"/>
            <a:ext cx="5640286" cy="805528"/>
          </a:xfrm>
          <a:prstGeom prst="roundRect">
            <a:avLst/>
          </a:prstGeom>
          <a:solidFill>
            <a:srgbClr val="FFC000">
              <a:alpha val="50196"/>
            </a:srgbClr>
          </a:solidFill>
          <a:effectLst>
            <a:softEdge rad="508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_luke_06_12_16">
            <a:extLst>
              <a:ext uri="{FF2B5EF4-FFF2-40B4-BE49-F238E27FC236}">
                <a16:creationId xmlns:a16="http://schemas.microsoft.com/office/drawing/2014/main" id="{5438FA58-2858-14E2-5BD2-F2E74AF6FB10}"/>
              </a:ext>
            </a:extLst>
          </p:cNvPr>
          <p:cNvSpPr txBox="1"/>
          <p:nvPr/>
        </p:nvSpPr>
        <p:spPr>
          <a:xfrm>
            <a:off x="2795197" y="7288405"/>
            <a:ext cx="9266628" cy="3970318"/>
          </a:xfrm>
          <a:prstGeom prst="rect">
            <a:avLst/>
          </a:prstGeom>
          <a:solidFill>
            <a:schemeClr val="accent1">
              <a:lumMod val="50000"/>
            </a:schemeClr>
          </a:solidFill>
          <a:ln w="76200">
            <a:solidFill>
              <a:schemeClr val="tx1"/>
            </a:solidFill>
          </a:ln>
        </p:spPr>
        <p:txBody>
          <a:bodyPr wrap="square">
            <a:spAutoFit/>
          </a:bodyPr>
          <a:lstStyle/>
          <a:p>
            <a:r>
              <a:rPr lang="en-US" sz="3600" b="1" cap="small" dirty="0">
                <a:solidFill>
                  <a:srgbClr val="FFC000"/>
                </a:solidFill>
                <a:latin typeface="Georgia" panose="02040502050405020303" pitchFamily="18" charset="0"/>
              </a:rPr>
              <a:t>The Basis for What Jesus Wanted</a:t>
            </a:r>
          </a:p>
          <a:p>
            <a:r>
              <a:rPr lang="en-US" sz="3600" baseline="30000" dirty="0">
                <a:solidFill>
                  <a:schemeClr val="bg1"/>
                </a:solidFill>
              </a:rPr>
              <a:t>12</a:t>
            </a:r>
            <a:r>
              <a:rPr lang="en-US" sz="3600" dirty="0">
                <a:solidFill>
                  <a:schemeClr val="bg1"/>
                </a:solidFill>
              </a:rPr>
              <a:t> Now it came to pass in those days that He went out to the mountain </a:t>
            </a:r>
            <a:r>
              <a:rPr lang="en-US" sz="3600" b="1" dirty="0">
                <a:solidFill>
                  <a:srgbClr val="FFC000"/>
                </a:solidFill>
              </a:rPr>
              <a:t>to pray</a:t>
            </a:r>
            <a:r>
              <a:rPr lang="en-US" sz="3600" dirty="0">
                <a:solidFill>
                  <a:schemeClr val="bg1"/>
                </a:solidFill>
              </a:rPr>
              <a:t>, and </a:t>
            </a:r>
            <a:r>
              <a:rPr lang="en-US" sz="3600" b="1" dirty="0">
                <a:solidFill>
                  <a:srgbClr val="FFC000"/>
                </a:solidFill>
              </a:rPr>
              <a:t>continued all night in prayer to God.</a:t>
            </a:r>
            <a:r>
              <a:rPr lang="en-US" sz="3600" dirty="0">
                <a:solidFill>
                  <a:schemeClr val="bg1"/>
                </a:solidFill>
              </a:rPr>
              <a:t> </a:t>
            </a:r>
            <a:r>
              <a:rPr lang="en-US" sz="3600" baseline="30000" dirty="0">
                <a:solidFill>
                  <a:schemeClr val="bg1"/>
                </a:solidFill>
              </a:rPr>
              <a:t>13</a:t>
            </a:r>
            <a:r>
              <a:rPr lang="en-US" sz="3600" dirty="0">
                <a:solidFill>
                  <a:schemeClr val="bg1"/>
                </a:solidFill>
              </a:rPr>
              <a:t> </a:t>
            </a:r>
            <a:r>
              <a:rPr lang="en-US" sz="3600" b="1" dirty="0">
                <a:solidFill>
                  <a:srgbClr val="92D050"/>
                </a:solidFill>
              </a:rPr>
              <a:t>And when it was day, He called His disciples to </a:t>
            </a:r>
            <a:r>
              <a:rPr lang="en-US" sz="3600" b="1" i="1" dirty="0">
                <a:solidFill>
                  <a:srgbClr val="92D050"/>
                </a:solidFill>
              </a:rPr>
              <a:t>Himself;</a:t>
            </a:r>
            <a:r>
              <a:rPr lang="en-US" sz="3600" b="1" dirty="0">
                <a:solidFill>
                  <a:srgbClr val="92D050"/>
                </a:solidFill>
              </a:rPr>
              <a:t> and from them He chose twelve whom He also named apostles</a:t>
            </a:r>
            <a:r>
              <a:rPr lang="en-US" sz="3600" dirty="0">
                <a:solidFill>
                  <a:schemeClr val="bg1"/>
                </a:solidFill>
              </a:rPr>
              <a:t>: (Luke 6:12–13)</a:t>
            </a:r>
          </a:p>
        </p:txBody>
      </p:sp>
      <p:sp>
        <p:nvSpPr>
          <p:cNvPr id="7" name="textbox_inspired_words">
            <a:extLst>
              <a:ext uri="{FF2B5EF4-FFF2-40B4-BE49-F238E27FC236}">
                <a16:creationId xmlns:a16="http://schemas.microsoft.com/office/drawing/2014/main" id="{FDFA2451-CACC-CEA4-8D8B-0C4F9B0777BE}"/>
              </a:ext>
            </a:extLst>
          </p:cNvPr>
          <p:cNvSpPr txBox="1"/>
          <p:nvPr/>
        </p:nvSpPr>
        <p:spPr>
          <a:xfrm>
            <a:off x="3221666" y="-4506809"/>
            <a:ext cx="8840160" cy="4093428"/>
          </a:xfrm>
          <a:prstGeom prst="rect">
            <a:avLst/>
          </a:prstGeom>
          <a:solidFill>
            <a:schemeClr val="accent1">
              <a:lumMod val="50000"/>
            </a:schemeClr>
          </a:solidFill>
          <a:ln w="76200">
            <a:solidFill>
              <a:schemeClr val="tx1"/>
            </a:solidFill>
          </a:ln>
        </p:spPr>
        <p:txBody>
          <a:bodyPr wrap="square">
            <a:spAutoFit/>
          </a:bodyPr>
          <a:lstStyle/>
          <a:p>
            <a:r>
              <a:rPr lang="en-US" sz="4000" b="1" cap="small" dirty="0">
                <a:solidFill>
                  <a:srgbClr val="FFC000"/>
                </a:solidFill>
                <a:latin typeface="Times New Roman" panose="02020603050405020304" pitchFamily="18" charset="0"/>
                <a:cs typeface="Times New Roman" panose="02020603050405020304" pitchFamily="18" charset="0"/>
              </a:rPr>
              <a:t>The Basis for Becoming an Effective Minister of the Gospel</a:t>
            </a:r>
          </a:p>
          <a:p>
            <a:r>
              <a:rPr lang="en-US" sz="3600" dirty="0">
                <a:solidFill>
                  <a:schemeClr val="bg1"/>
                </a:solidFill>
                <a:latin typeface="Times New Roman" panose="02020603050405020304" pitchFamily="18" charset="0"/>
                <a:cs typeface="Times New Roman" panose="02020603050405020304" pitchFamily="18" charset="0"/>
              </a:rPr>
              <a:t>Jesus, by His actions, advances the idea that the breakthrough of becoming effective in ministry is not a program but a Person and that time with that Person is the non-negotiable prerequisite to powerful ministry.</a:t>
            </a:r>
          </a:p>
        </p:txBody>
      </p:sp>
    </p:spTree>
    <p:custDataLst>
      <p:tags r:id="rId1"/>
    </p:custDataLst>
    <p:extLst>
      <p:ext uri="{BB962C8B-B14F-4D97-AF65-F5344CB8AC3E}">
        <p14:creationId xmlns:p14="http://schemas.microsoft.com/office/powerpoint/2010/main" val="211105691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0.08933 0.01551 L -0.02395 -0.93287 " pathEditMode="relative" rAng="0" ptsTypes="AA">
                                      <p:cBhvr>
                                        <p:cTn id="6" dur="2000" fill="hold"/>
                                        <p:tgtEl>
                                          <p:spTgt spid="10"/>
                                        </p:tgtEl>
                                        <p:attrNameLst>
                                          <p:attrName>ppt_x</p:attrName>
                                          <p:attrName>ppt_y</p:attrName>
                                        </p:attrNameLst>
                                      </p:cBhvr>
                                      <p:rCtr x="-5664" y="-4743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10"/>
                                        </p:tgtEl>
                                      </p:cBhvr>
                                    </p:animEffect>
                                    <p:set>
                                      <p:cBhvr>
                                        <p:cTn id="11"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2" restart="whenNotActive" fill="hold" evtFilter="cancelBubble" nodeType="interactiveSeq">
                <p:stCondLst>
                  <p:cond evt="onClick" delay="0">
                    <p:tgtEl>
                      <p:spTgt spid="12"/>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0.00938 0.01157 L -0.01627 0.7368 " pathEditMode="relative" rAng="0" ptsTypes="AA">
                                      <p:cBhvr>
                                        <p:cTn id="16" dur="2000" fill="hold"/>
                                        <p:tgtEl>
                                          <p:spTgt spid="7"/>
                                        </p:tgtEl>
                                        <p:attrNameLst>
                                          <p:attrName>ppt_x</p:attrName>
                                          <p:attrName>ppt_y</p:attrName>
                                        </p:attrNameLst>
                                      </p:cBhvr>
                                      <p:rCtr x="-1289" y="36250"/>
                                    </p:animMotion>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1" nodeType="clickEffect">
                                  <p:stCondLst>
                                    <p:cond delay="0"/>
                                  </p:stCondLst>
                                  <p:childTnLst>
                                    <p:animEffect transition="out" filter="fade">
                                      <p:cBhvr>
                                        <p:cTn id="20" dur="500"/>
                                        <p:tgtEl>
                                          <p:spTgt spid="7"/>
                                        </p:tgtEl>
                                      </p:cBhvr>
                                    </p:animEffect>
                                    <p:set>
                                      <p:cBhvr>
                                        <p:cTn id="21"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10" grpId="0" animBg="1"/>
      <p:bldP spid="10" grpId="1" animBg="1"/>
      <p:bldP spid="7" grpId="0" animBg="1"/>
      <p:bldP spid="7" grpId="1" animBg="1"/>
    </p:bld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447BC27-92B2-E919-28A8-2833C3985F90}"/>
              </a:ext>
            </a:extLst>
          </p:cNvPr>
          <p:cNvSpPr txBox="1"/>
          <p:nvPr/>
        </p:nvSpPr>
        <p:spPr>
          <a:xfrm>
            <a:off x="224590" y="1215570"/>
            <a:ext cx="8707140" cy="5632311"/>
          </a:xfrm>
          <a:prstGeom prst="rect">
            <a:avLst/>
          </a:prstGeom>
          <a:noFill/>
        </p:spPr>
        <p:txBody>
          <a:bodyPr vert="horz" wrap="square" rtlCol="0">
            <a:spAutoFit/>
          </a:bodyPr>
          <a:lstStyle/>
          <a:p>
            <a:pPr marL="0" marR="0">
              <a:spcBef>
                <a:spcPts val="0"/>
              </a:spcBef>
            </a:pPr>
            <a:r>
              <a:rPr lang="en-US" sz="6000" dirty="0">
                <a:effectLst/>
                <a:latin typeface="Calibri" panose="020F0502020204030204" pitchFamily="34" charset="0"/>
              </a:rPr>
              <a:t>Acts 3:26 —</a:t>
            </a:r>
            <a:r>
              <a:rPr lang="en-US" sz="6000" u="none" strike="noStrike" baseline="30000" dirty="0">
                <a:effectLst/>
                <a:latin typeface="Calibri" panose="020F0502020204030204" pitchFamily="34" charset="0"/>
              </a:rPr>
              <a:t>26</a:t>
            </a:r>
            <a:r>
              <a:rPr lang="en-US" sz="6000" u="none" strike="noStrike" dirty="0">
                <a:effectLst/>
                <a:latin typeface="Calibri" panose="020F0502020204030204" pitchFamily="34" charset="0"/>
              </a:rPr>
              <a:t> </a:t>
            </a:r>
            <a:r>
              <a:rPr lang="en-US" sz="6000" dirty="0">
                <a:effectLst/>
                <a:latin typeface="Calibri" panose="020F0502020204030204" pitchFamily="34" charset="0"/>
              </a:rPr>
              <a:t>To you first, God, having raised up His Servant Jesus, sent Him to bless you, </a:t>
            </a:r>
            <a:r>
              <a:rPr lang="en-US" sz="6000" b="1" dirty="0">
                <a:effectLst/>
                <a:latin typeface="Calibri" panose="020F0502020204030204" pitchFamily="34" charset="0"/>
              </a:rPr>
              <a:t>in turning away every one </a:t>
            </a:r>
            <a:r>
              <a:rPr lang="en-US" sz="6000" b="1" i="1" dirty="0">
                <a:effectLst/>
                <a:latin typeface="Calibri" panose="020F0502020204030204" pitchFamily="34" charset="0"/>
              </a:rPr>
              <a:t>of you</a:t>
            </a:r>
            <a:r>
              <a:rPr lang="en-US" sz="6000" b="1" dirty="0">
                <a:effectLst/>
                <a:latin typeface="Calibri" panose="020F0502020204030204" pitchFamily="34" charset="0"/>
              </a:rPr>
              <a:t> from your iniquities</a:t>
            </a:r>
            <a:r>
              <a:rPr lang="en-US" sz="6000" dirty="0">
                <a:effectLst/>
                <a:latin typeface="Calibri" panose="020F0502020204030204" pitchFamily="34" charset="0"/>
              </a:rPr>
              <a:t>. </a:t>
            </a:r>
          </a:p>
        </p:txBody>
      </p:sp>
      <p:sp>
        <p:nvSpPr>
          <p:cNvPr id="3" name="Title 1">
            <a:extLst>
              <a:ext uri="{FF2B5EF4-FFF2-40B4-BE49-F238E27FC236}">
                <a16:creationId xmlns:a16="http://schemas.microsoft.com/office/drawing/2014/main" id="{D92FAFBD-A46C-1BCE-7CBD-AE960D016D76}"/>
              </a:ext>
            </a:extLst>
          </p:cNvPr>
          <p:cNvSpPr txBox="1">
            <a:spLocks/>
          </p:cNvSpPr>
          <p:nvPr/>
        </p:nvSpPr>
        <p:spPr>
          <a:xfrm>
            <a:off x="107371" y="156369"/>
            <a:ext cx="11954454" cy="80552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600" cap="small" dirty="0">
                <a:latin typeface="Impact" panose="020B0806030902050204" pitchFamily="34" charset="0"/>
              </a:rPr>
              <a:t>Previously in the Preaching of Peter</a:t>
            </a:r>
          </a:p>
        </p:txBody>
      </p:sp>
      <p:grpSp>
        <p:nvGrpSpPr>
          <p:cNvPr id="8" name="group_highlight_in_turning_away">
            <a:extLst>
              <a:ext uri="{FF2B5EF4-FFF2-40B4-BE49-F238E27FC236}">
                <a16:creationId xmlns:a16="http://schemas.microsoft.com/office/drawing/2014/main" id="{781EB988-595E-9F02-F27C-0BA7C574BDD8}"/>
              </a:ext>
            </a:extLst>
          </p:cNvPr>
          <p:cNvGrpSpPr/>
          <p:nvPr/>
        </p:nvGrpSpPr>
        <p:grpSpPr>
          <a:xfrm>
            <a:off x="203324" y="4074256"/>
            <a:ext cx="8366518" cy="2737947"/>
            <a:chOff x="203324" y="4074256"/>
            <a:chExt cx="8366518" cy="2737947"/>
          </a:xfrm>
        </p:grpSpPr>
        <p:sp>
          <p:nvSpPr>
            <p:cNvPr id="5" name="highlight_send_them_out_to_preach">
              <a:extLst>
                <a:ext uri="{FF2B5EF4-FFF2-40B4-BE49-F238E27FC236}">
                  <a16:creationId xmlns:a16="http://schemas.microsoft.com/office/drawing/2014/main" id="{0620AB75-E948-626B-EF74-7822521CA1C8}"/>
                </a:ext>
              </a:extLst>
            </p:cNvPr>
            <p:cNvSpPr/>
            <p:nvPr/>
          </p:nvSpPr>
          <p:spPr>
            <a:xfrm>
              <a:off x="203324" y="4997656"/>
              <a:ext cx="7212734" cy="891148"/>
            </a:xfrm>
            <a:prstGeom prst="roundRect">
              <a:avLst/>
            </a:prstGeom>
            <a:solidFill>
              <a:srgbClr val="FFC000">
                <a:alpha val="50196"/>
              </a:srgbClr>
            </a:solidFill>
            <a:effectLst>
              <a:softEdge rad="508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ighlight_be_with_him">
              <a:extLst>
                <a:ext uri="{FF2B5EF4-FFF2-40B4-BE49-F238E27FC236}">
                  <a16:creationId xmlns:a16="http://schemas.microsoft.com/office/drawing/2014/main" id="{5702362C-F531-5FFF-BF6B-0A5F22CD5D6B}"/>
                </a:ext>
              </a:extLst>
            </p:cNvPr>
            <p:cNvSpPr/>
            <p:nvPr/>
          </p:nvSpPr>
          <p:spPr>
            <a:xfrm>
              <a:off x="3384335" y="4074256"/>
              <a:ext cx="5185507" cy="891149"/>
            </a:xfrm>
            <a:prstGeom prst="roundRect">
              <a:avLst/>
            </a:prstGeom>
            <a:solidFill>
              <a:srgbClr val="FFC000">
                <a:alpha val="50196"/>
              </a:srgbClr>
            </a:solidFill>
            <a:effectLst>
              <a:softEdge rad="508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highlight_be_with_him">
              <a:extLst>
                <a:ext uri="{FF2B5EF4-FFF2-40B4-BE49-F238E27FC236}">
                  <a16:creationId xmlns:a16="http://schemas.microsoft.com/office/drawing/2014/main" id="{658AFB95-03FE-0CE5-7DBF-5DBE41C43154}"/>
                </a:ext>
              </a:extLst>
            </p:cNvPr>
            <p:cNvSpPr/>
            <p:nvPr/>
          </p:nvSpPr>
          <p:spPr>
            <a:xfrm>
              <a:off x="203324" y="5921054"/>
              <a:ext cx="5185507" cy="891149"/>
            </a:xfrm>
            <a:prstGeom prst="roundRect">
              <a:avLst/>
            </a:prstGeom>
            <a:solidFill>
              <a:srgbClr val="FFC000">
                <a:alpha val="50196"/>
              </a:srgbClr>
            </a:solidFill>
            <a:effectLst>
              <a:softEdge rad="508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_inspired_words">
            <a:extLst>
              <a:ext uri="{FF2B5EF4-FFF2-40B4-BE49-F238E27FC236}">
                <a16:creationId xmlns:a16="http://schemas.microsoft.com/office/drawing/2014/main" id="{72E34B87-5F7F-CC73-A134-7A0C6D0E91D3}"/>
              </a:ext>
            </a:extLst>
          </p:cNvPr>
          <p:cNvSpPr txBox="1"/>
          <p:nvPr/>
        </p:nvSpPr>
        <p:spPr>
          <a:xfrm>
            <a:off x="1485900" y="-4595709"/>
            <a:ext cx="10575926" cy="4462760"/>
          </a:xfrm>
          <a:prstGeom prst="rect">
            <a:avLst/>
          </a:prstGeom>
          <a:solidFill>
            <a:schemeClr val="accent1">
              <a:lumMod val="50000"/>
            </a:schemeClr>
          </a:solidFill>
          <a:ln w="76200">
            <a:solidFill>
              <a:schemeClr val="tx1"/>
            </a:solidFill>
          </a:ln>
        </p:spPr>
        <p:txBody>
          <a:bodyPr wrap="square">
            <a:spAutoFit/>
          </a:bodyPr>
          <a:lstStyle/>
          <a:p>
            <a:r>
              <a:rPr lang="en-US" sz="3200" b="1" cap="small" dirty="0">
                <a:solidFill>
                  <a:srgbClr val="FFC000"/>
                </a:solidFill>
                <a:latin typeface="Times New Roman" panose="02020603050405020304" pitchFamily="18" charset="0"/>
                <a:cs typeface="Times New Roman" panose="02020603050405020304" pitchFamily="18" charset="0"/>
              </a:rPr>
              <a:t>Key Characteristics of the Apostolic Gospel</a:t>
            </a:r>
          </a:p>
          <a:p>
            <a:pPr marL="571500" indent="-571500">
              <a:buFont typeface="Arial" panose="020B0604020202020204" pitchFamily="34" charset="0"/>
              <a:buChar char="•"/>
            </a:pPr>
            <a:r>
              <a:rPr lang="en-US" sz="2800" dirty="0">
                <a:solidFill>
                  <a:schemeClr val="bg1"/>
                </a:solidFill>
                <a:latin typeface="Times New Roman" panose="02020603050405020304" pitchFamily="18" charset="0"/>
                <a:cs typeface="Times New Roman" panose="02020603050405020304" pitchFamily="18" charset="0"/>
              </a:rPr>
              <a:t>The Revelation of Christ (Acts 2:22) – The Gift</a:t>
            </a:r>
          </a:p>
          <a:p>
            <a:pPr marL="571500" indent="-571500">
              <a:buFont typeface="Arial" panose="020B0604020202020204" pitchFamily="34" charset="0"/>
              <a:buChar char="•"/>
            </a:pPr>
            <a:r>
              <a:rPr lang="en-US" sz="2800" dirty="0">
                <a:solidFill>
                  <a:schemeClr val="bg1"/>
                </a:solidFill>
                <a:latin typeface="Times New Roman" panose="02020603050405020304" pitchFamily="18" charset="0"/>
                <a:cs typeface="Times New Roman" panose="02020603050405020304" pitchFamily="18" charset="0"/>
              </a:rPr>
              <a:t>The Rejection of Christ by His Own (Acts 2:23) – The Guilt</a:t>
            </a:r>
          </a:p>
          <a:p>
            <a:pPr marL="571500" indent="-571500">
              <a:buFont typeface="Arial" panose="020B0604020202020204" pitchFamily="34" charset="0"/>
              <a:buChar char="•"/>
            </a:pPr>
            <a:r>
              <a:rPr lang="en-US" sz="2800" dirty="0">
                <a:solidFill>
                  <a:schemeClr val="bg1"/>
                </a:solidFill>
                <a:latin typeface="Times New Roman" panose="02020603050405020304" pitchFamily="18" charset="0"/>
                <a:cs typeface="Times New Roman" panose="02020603050405020304" pitchFamily="18" charset="0"/>
              </a:rPr>
              <a:t>The Resurrection of Christ by God (Acts 2:24,32) – The Grounds</a:t>
            </a:r>
          </a:p>
          <a:p>
            <a:pPr marL="571500" indent="-571500">
              <a:buFont typeface="Arial" panose="020B0604020202020204" pitchFamily="34" charset="0"/>
              <a:buChar char="•"/>
            </a:pPr>
            <a:r>
              <a:rPr lang="en-US" sz="2800" dirty="0">
                <a:solidFill>
                  <a:schemeClr val="bg1"/>
                </a:solidFill>
                <a:latin typeface="Times New Roman" panose="02020603050405020304" pitchFamily="18" charset="0"/>
                <a:cs typeface="Times New Roman" panose="02020603050405020304" pitchFamily="18" charset="0"/>
              </a:rPr>
              <a:t>The Repentance Call (2:38) – The Opportunity</a:t>
            </a:r>
          </a:p>
          <a:p>
            <a:pPr marL="571500" indent="-571500">
              <a:buFont typeface="Arial" panose="020B0604020202020204" pitchFamily="34" charset="0"/>
              <a:buChar char="•"/>
            </a:pPr>
            <a:endParaRPr lang="en-US" sz="2800" dirty="0">
              <a:solidFill>
                <a:schemeClr val="bg1"/>
              </a:solidFill>
              <a:latin typeface="Times New Roman" panose="02020603050405020304" pitchFamily="18" charset="0"/>
              <a:cs typeface="Times New Roman" panose="02020603050405020304" pitchFamily="18" charset="0"/>
            </a:endParaRPr>
          </a:p>
          <a:p>
            <a:r>
              <a:rPr lang="en-US" sz="2800" dirty="0">
                <a:solidFill>
                  <a:schemeClr val="bg1"/>
                </a:solidFill>
                <a:latin typeface="Times New Roman" panose="02020603050405020304" pitchFamily="18" charset="0"/>
                <a:cs typeface="Times New Roman" panose="02020603050405020304" pitchFamily="18" charset="0"/>
              </a:rPr>
              <a:t>Takeaway: The approach of the apostles is not a cultural convention but principle-based preaching. I also need to be ready to give an answer for the faith that is in me, to explain our guilt before God, to provide facts about the resurrection, and call a person to faith in Christ.</a:t>
            </a:r>
          </a:p>
        </p:txBody>
      </p:sp>
    </p:spTree>
    <p:custDataLst>
      <p:tags r:id="rId1"/>
    </p:custDataLst>
    <p:extLst>
      <p:ext uri="{BB962C8B-B14F-4D97-AF65-F5344CB8AC3E}">
        <p14:creationId xmlns:p14="http://schemas.microsoft.com/office/powerpoint/2010/main" val="365848583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0.00937 0.01158 L -0.01628 0.73681 " pathEditMode="relative" rAng="0" ptsTypes="AA">
                                      <p:cBhvr>
                                        <p:cTn id="6" dur="2000" fill="hold"/>
                                        <p:tgtEl>
                                          <p:spTgt spid="9">
                                            <p:bg/>
                                          </p:spTgt>
                                        </p:tgtEl>
                                        <p:attrNameLst>
                                          <p:attrName>ppt_x</p:attrName>
                                          <p:attrName>ppt_y</p:attrName>
                                        </p:attrNameLst>
                                      </p:cBhvr>
                                      <p:rCtr x="-1289" y="36250"/>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0.00938 0.01158 L -0.01628 0.73681 " pathEditMode="relative" rAng="0" ptsTypes="AA">
                                      <p:cBhvr>
                                        <p:cTn id="10" dur="2000" fill="hold"/>
                                        <p:tgtEl>
                                          <p:spTgt spid="9">
                                            <p:txEl>
                                              <p:pRg st="0" end="0"/>
                                            </p:txEl>
                                          </p:spTgt>
                                        </p:tgtEl>
                                        <p:attrNameLst>
                                          <p:attrName>ppt_x</p:attrName>
                                          <p:attrName>ppt_y</p:attrName>
                                        </p:attrNameLst>
                                      </p:cBhvr>
                                      <p:rCtr x="-1289" y="36273"/>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0.00938 0.01157 L -0.01627 0.7368 " pathEditMode="relative" rAng="0" ptsTypes="AA">
                                      <p:cBhvr>
                                        <p:cTn id="14" dur="2000" fill="hold"/>
                                        <p:tgtEl>
                                          <p:spTgt spid="9">
                                            <p:txEl>
                                              <p:pRg st="1" end="1"/>
                                            </p:txEl>
                                          </p:spTgt>
                                        </p:tgtEl>
                                        <p:attrNameLst>
                                          <p:attrName>ppt_x</p:attrName>
                                          <p:attrName>ppt_y</p:attrName>
                                        </p:attrNameLst>
                                      </p:cBhvr>
                                      <p:rCtr x="-1289" y="36273"/>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0" nodeType="clickEffect">
                                  <p:stCondLst>
                                    <p:cond delay="0"/>
                                  </p:stCondLst>
                                  <p:childTnLst>
                                    <p:animMotion origin="layout" path="M 0.00938 0.01157 L -0.01628 0.7368 " pathEditMode="relative" rAng="0" ptsTypes="AA">
                                      <p:cBhvr>
                                        <p:cTn id="18" dur="2000" fill="hold"/>
                                        <p:tgtEl>
                                          <p:spTgt spid="9">
                                            <p:txEl>
                                              <p:pRg st="2" end="2"/>
                                            </p:txEl>
                                          </p:spTgt>
                                        </p:tgtEl>
                                        <p:attrNameLst>
                                          <p:attrName>ppt_x</p:attrName>
                                          <p:attrName>ppt_y</p:attrName>
                                        </p:attrNameLst>
                                      </p:cBhvr>
                                      <p:rCtr x="-1289" y="36273"/>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grpId="0" nodeType="clickEffect">
                                  <p:stCondLst>
                                    <p:cond delay="0"/>
                                  </p:stCondLst>
                                  <p:childTnLst>
                                    <p:animMotion origin="layout" path="M 0.00937 0.01158 L -0.01628 0.73681 " pathEditMode="relative" rAng="0" ptsTypes="AA">
                                      <p:cBhvr>
                                        <p:cTn id="22" dur="2000" fill="hold"/>
                                        <p:tgtEl>
                                          <p:spTgt spid="9">
                                            <p:txEl>
                                              <p:pRg st="3" end="3"/>
                                            </p:txEl>
                                          </p:spTgt>
                                        </p:tgtEl>
                                        <p:attrNameLst>
                                          <p:attrName>ppt_x</p:attrName>
                                          <p:attrName>ppt_y</p:attrName>
                                        </p:attrNameLst>
                                      </p:cBhvr>
                                      <p:rCtr x="-1289" y="36273"/>
                                    </p:animMotion>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grpId="0" nodeType="clickEffect">
                                  <p:stCondLst>
                                    <p:cond delay="0"/>
                                  </p:stCondLst>
                                  <p:childTnLst>
                                    <p:animMotion origin="layout" path="M 0.00938 0.01158 L -0.01627 0.73681 " pathEditMode="relative" rAng="0" ptsTypes="AA">
                                      <p:cBhvr>
                                        <p:cTn id="26" dur="2000" fill="hold"/>
                                        <p:tgtEl>
                                          <p:spTgt spid="9">
                                            <p:txEl>
                                              <p:pRg st="4" end="4"/>
                                            </p:txEl>
                                          </p:spTgt>
                                        </p:tgtEl>
                                        <p:attrNameLst>
                                          <p:attrName>ppt_x</p:attrName>
                                          <p:attrName>ppt_y</p:attrName>
                                        </p:attrNameLst>
                                      </p:cBhvr>
                                      <p:rCtr x="-1289" y="36273"/>
                                    </p:animMotion>
                                  </p:child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grpId="0" nodeType="clickEffect">
                                  <p:stCondLst>
                                    <p:cond delay="0"/>
                                  </p:stCondLst>
                                  <p:childTnLst>
                                    <p:animMotion origin="layout" path="M 0.00938 0.01157 L -0.01627 0.7368 " pathEditMode="relative" rAng="0" ptsTypes="AA">
                                      <p:cBhvr>
                                        <p:cTn id="30" dur="2000" fill="hold"/>
                                        <p:tgtEl>
                                          <p:spTgt spid="9">
                                            <p:txEl>
                                              <p:pRg st="6" end="6"/>
                                            </p:txEl>
                                          </p:spTgt>
                                        </p:tgtEl>
                                        <p:attrNameLst>
                                          <p:attrName>ppt_x</p:attrName>
                                          <p:attrName>ppt_y</p:attrName>
                                        </p:attrNameLst>
                                      </p:cBhvr>
                                      <p:rCtr x="-1289" y="36250"/>
                                    </p:animMotion>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1" nodeType="clickEffect">
                                  <p:stCondLst>
                                    <p:cond delay="0"/>
                                  </p:stCondLst>
                                  <p:childTnLst>
                                    <p:animEffect transition="out" filter="fade">
                                      <p:cBhvr>
                                        <p:cTn id="34" dur="500"/>
                                        <p:tgtEl>
                                          <p:spTgt spid="9">
                                            <p:txEl>
                                              <p:pRg st="0" end="0"/>
                                            </p:txEl>
                                          </p:spTgt>
                                        </p:tgtEl>
                                      </p:cBhvr>
                                    </p:animEffect>
                                    <p:set>
                                      <p:cBhvr>
                                        <p:cTn id="35" dur="1" fill="hold">
                                          <p:stCondLst>
                                            <p:cond delay="499"/>
                                          </p:stCondLst>
                                        </p:cTn>
                                        <p:tgtEl>
                                          <p:spTgt spid="9">
                                            <p:txEl>
                                              <p:pRg st="0" end="0"/>
                                            </p:txEl>
                                          </p:spTgt>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500"/>
                                        <p:tgtEl>
                                          <p:spTgt spid="9">
                                            <p:txEl>
                                              <p:pRg st="1" end="1"/>
                                            </p:txEl>
                                          </p:spTgt>
                                        </p:tgtEl>
                                      </p:cBhvr>
                                    </p:animEffect>
                                    <p:set>
                                      <p:cBhvr>
                                        <p:cTn id="38" dur="1" fill="hold">
                                          <p:stCondLst>
                                            <p:cond delay="499"/>
                                          </p:stCondLst>
                                        </p:cTn>
                                        <p:tgtEl>
                                          <p:spTgt spid="9">
                                            <p:txEl>
                                              <p:pRg st="1" end="1"/>
                                            </p:txEl>
                                          </p:spTgt>
                                        </p:tgtEl>
                                        <p:attrNameLst>
                                          <p:attrName>style.visibility</p:attrName>
                                        </p:attrNameLst>
                                      </p:cBhvr>
                                      <p:to>
                                        <p:strVal val="hidden"/>
                                      </p:to>
                                    </p:set>
                                  </p:childTnLst>
                                </p:cTn>
                              </p:par>
                              <p:par>
                                <p:cTn id="39" presetID="10" presetClass="exit" presetSubtype="0" fill="hold" grpId="1" nodeType="withEffect">
                                  <p:stCondLst>
                                    <p:cond delay="0"/>
                                  </p:stCondLst>
                                  <p:childTnLst>
                                    <p:animEffect transition="out" filter="fade">
                                      <p:cBhvr>
                                        <p:cTn id="40" dur="500"/>
                                        <p:tgtEl>
                                          <p:spTgt spid="9">
                                            <p:txEl>
                                              <p:pRg st="2" end="2"/>
                                            </p:txEl>
                                          </p:spTgt>
                                        </p:tgtEl>
                                      </p:cBhvr>
                                    </p:animEffect>
                                    <p:set>
                                      <p:cBhvr>
                                        <p:cTn id="41" dur="1" fill="hold">
                                          <p:stCondLst>
                                            <p:cond delay="499"/>
                                          </p:stCondLst>
                                        </p:cTn>
                                        <p:tgtEl>
                                          <p:spTgt spid="9">
                                            <p:txEl>
                                              <p:pRg st="2" end="2"/>
                                            </p:txEl>
                                          </p:spTgt>
                                        </p:tgtEl>
                                        <p:attrNameLst>
                                          <p:attrName>style.visibility</p:attrName>
                                        </p:attrNameLst>
                                      </p:cBhvr>
                                      <p:to>
                                        <p:strVal val="hidden"/>
                                      </p:to>
                                    </p:set>
                                  </p:childTnLst>
                                </p:cTn>
                              </p:par>
                              <p:par>
                                <p:cTn id="42" presetID="10" presetClass="exit" presetSubtype="0" fill="hold" grpId="1" nodeType="withEffect">
                                  <p:stCondLst>
                                    <p:cond delay="0"/>
                                  </p:stCondLst>
                                  <p:childTnLst>
                                    <p:animEffect transition="out" filter="fade">
                                      <p:cBhvr>
                                        <p:cTn id="43" dur="500"/>
                                        <p:tgtEl>
                                          <p:spTgt spid="9">
                                            <p:txEl>
                                              <p:pRg st="3" end="3"/>
                                            </p:txEl>
                                          </p:spTgt>
                                        </p:tgtEl>
                                      </p:cBhvr>
                                    </p:animEffect>
                                    <p:set>
                                      <p:cBhvr>
                                        <p:cTn id="44" dur="1" fill="hold">
                                          <p:stCondLst>
                                            <p:cond delay="499"/>
                                          </p:stCondLst>
                                        </p:cTn>
                                        <p:tgtEl>
                                          <p:spTgt spid="9">
                                            <p:txEl>
                                              <p:pRg st="3" end="3"/>
                                            </p:txEl>
                                          </p:spTgt>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500"/>
                                        <p:tgtEl>
                                          <p:spTgt spid="9">
                                            <p:txEl>
                                              <p:pRg st="4" end="4"/>
                                            </p:txEl>
                                          </p:spTgt>
                                        </p:tgtEl>
                                      </p:cBhvr>
                                    </p:animEffect>
                                    <p:set>
                                      <p:cBhvr>
                                        <p:cTn id="47" dur="1" fill="hold">
                                          <p:stCondLst>
                                            <p:cond delay="499"/>
                                          </p:stCondLst>
                                        </p:cTn>
                                        <p:tgtEl>
                                          <p:spTgt spid="9">
                                            <p:txEl>
                                              <p:pRg st="4" end="4"/>
                                            </p:txEl>
                                          </p:spTgt>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500"/>
                                        <p:tgtEl>
                                          <p:spTgt spid="9">
                                            <p:txEl>
                                              <p:pRg st="6" end="6"/>
                                            </p:txEl>
                                          </p:spTgt>
                                        </p:tgtEl>
                                      </p:cBhvr>
                                    </p:animEffect>
                                    <p:set>
                                      <p:cBhvr>
                                        <p:cTn id="50" dur="1" fill="hold">
                                          <p:stCondLst>
                                            <p:cond delay="499"/>
                                          </p:stCondLst>
                                        </p:cTn>
                                        <p:tgtEl>
                                          <p:spTgt spid="9">
                                            <p:txEl>
                                              <p:pRg st="6" end="6"/>
                                            </p:txEl>
                                          </p:spTgt>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9">
                                            <p:bg/>
                                          </p:spTgt>
                                        </p:tgtEl>
                                      </p:cBhvr>
                                    </p:animEffect>
                                    <p:set>
                                      <p:cBhvr>
                                        <p:cTn id="53" dur="1" fill="hold">
                                          <p:stCondLst>
                                            <p:cond delay="499"/>
                                          </p:stCondLst>
                                        </p:cTn>
                                        <p:tgtEl>
                                          <p:spTgt spid="9">
                                            <p:bg/>
                                          </p:spTgt>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9" grpId="0" build="p" animBg="1"/>
      <p:bldP spid="9" grpId="1" build="allAtOnce" animBg="1"/>
    </p:bld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0CF0F63-4461-85B7-35E2-5FE629D526BB}"/>
              </a:ext>
            </a:extLst>
          </p:cNvPr>
          <p:cNvSpPr txBox="1"/>
          <p:nvPr/>
        </p:nvSpPr>
        <p:spPr>
          <a:xfrm>
            <a:off x="288759" y="1017336"/>
            <a:ext cx="11773066" cy="5501506"/>
          </a:xfrm>
          <a:prstGeom prst="rect">
            <a:avLst/>
          </a:prstGeom>
          <a:noFill/>
        </p:spPr>
        <p:txBody>
          <a:bodyPr vert="horz" wrap="square" rtlCol="0">
            <a:spAutoFit/>
          </a:bodyPr>
          <a:lstStyle/>
          <a:p>
            <a:pPr marL="0" marR="0">
              <a:lnSpc>
                <a:spcPct val="95000"/>
              </a:lnSpc>
              <a:spcBef>
                <a:spcPts val="0"/>
              </a:spcBef>
            </a:pPr>
            <a:r>
              <a:rPr lang="en-US" sz="3700" dirty="0">
                <a:effectLst/>
                <a:latin typeface="Calibri" panose="020F0502020204030204" pitchFamily="34" charset="0"/>
              </a:rPr>
              <a:t>Acts 4:1–4 — </a:t>
            </a:r>
            <a:r>
              <a:rPr lang="en-US" sz="3700" u="none" strike="noStrike" baseline="30000" dirty="0">
                <a:effectLst/>
                <a:latin typeface="Calibri" panose="020F0502020204030204" pitchFamily="34" charset="0"/>
              </a:rPr>
              <a:t>1</a:t>
            </a:r>
            <a:r>
              <a:rPr lang="en-US" sz="3700" u="none" strike="noStrike" dirty="0">
                <a:effectLst/>
                <a:latin typeface="Calibri" panose="020F0502020204030204" pitchFamily="34" charset="0"/>
              </a:rPr>
              <a:t> </a:t>
            </a:r>
            <a:r>
              <a:rPr lang="en-US" sz="3700" dirty="0">
                <a:effectLst/>
                <a:latin typeface="Calibri" panose="020F0502020204030204" pitchFamily="34" charset="0"/>
              </a:rPr>
              <a:t>Now as they spoke to the people, </a:t>
            </a:r>
            <a:r>
              <a:rPr lang="en-US" sz="3700" b="1" dirty="0">
                <a:effectLst/>
                <a:latin typeface="Calibri" panose="020F0502020204030204" pitchFamily="34" charset="0"/>
              </a:rPr>
              <a:t>the priests</a:t>
            </a:r>
            <a:r>
              <a:rPr lang="en-US" sz="3700" dirty="0">
                <a:effectLst/>
                <a:latin typeface="Calibri" panose="020F0502020204030204" pitchFamily="34" charset="0"/>
              </a:rPr>
              <a:t>, </a:t>
            </a:r>
            <a:r>
              <a:rPr lang="en-US" sz="3700" b="1" dirty="0">
                <a:effectLst/>
                <a:latin typeface="Calibri" panose="020F0502020204030204" pitchFamily="34" charset="0"/>
              </a:rPr>
              <a:t>the captain of the temple</a:t>
            </a:r>
            <a:r>
              <a:rPr lang="en-US" sz="3700" dirty="0">
                <a:effectLst/>
                <a:latin typeface="Calibri" panose="020F0502020204030204" pitchFamily="34" charset="0"/>
              </a:rPr>
              <a:t> </a:t>
            </a:r>
            <a:r>
              <a:rPr lang="el-GR" sz="3700" dirty="0">
                <a:effectLst/>
                <a:latin typeface="Calibri" panose="020F0502020204030204" pitchFamily="34" charset="0"/>
              </a:rPr>
              <a:t>(</a:t>
            </a:r>
            <a:r>
              <a:rPr lang="el-GR" sz="3700" i="1" dirty="0">
                <a:solidFill>
                  <a:schemeClr val="accent1"/>
                </a:solidFill>
                <a:effectLst/>
                <a:latin typeface="Calibri" panose="020F0502020204030204" pitchFamily="34" charset="0"/>
              </a:rPr>
              <a:t>στρατηγός</a:t>
            </a:r>
            <a:r>
              <a:rPr lang="en-US" sz="3700" i="1" dirty="0">
                <a:solidFill>
                  <a:schemeClr val="accent1"/>
                </a:solidFill>
                <a:effectLst/>
                <a:latin typeface="Calibri" panose="020F0502020204030204" pitchFamily="34" charset="0"/>
              </a:rPr>
              <a:t> – John 18:12; Luke 22:1-6</a:t>
            </a:r>
            <a:r>
              <a:rPr lang="el-GR" sz="3700" dirty="0">
                <a:effectLst/>
                <a:latin typeface="Calibri" panose="020F0502020204030204" pitchFamily="34" charset="0"/>
              </a:rPr>
              <a:t>)</a:t>
            </a:r>
            <a:r>
              <a:rPr lang="en-US" sz="3700" dirty="0">
                <a:effectLst/>
                <a:latin typeface="Calibri" panose="020F0502020204030204" pitchFamily="34" charset="0"/>
              </a:rPr>
              <a:t>, and </a:t>
            </a:r>
            <a:r>
              <a:rPr lang="en-US" sz="3700" b="1" dirty="0">
                <a:effectLst/>
                <a:latin typeface="Calibri" panose="020F0502020204030204" pitchFamily="34" charset="0"/>
              </a:rPr>
              <a:t>the Sadducees</a:t>
            </a:r>
            <a:r>
              <a:rPr lang="en-US" sz="3700" dirty="0">
                <a:effectLst/>
                <a:latin typeface="Calibri" panose="020F0502020204030204" pitchFamily="34" charset="0"/>
              </a:rPr>
              <a:t> (</a:t>
            </a:r>
            <a:r>
              <a:rPr lang="en-US" sz="3700" i="1" dirty="0">
                <a:solidFill>
                  <a:schemeClr val="accent1"/>
                </a:solidFill>
                <a:effectLst/>
                <a:latin typeface="Calibri" panose="020F0502020204030204" pitchFamily="34" charset="0"/>
              </a:rPr>
              <a:t>say there is no resurrection – Matthe</a:t>
            </a:r>
            <a:r>
              <a:rPr lang="en-US" sz="3700" i="1" dirty="0">
                <a:solidFill>
                  <a:schemeClr val="accent1"/>
                </a:solidFill>
                <a:latin typeface="Calibri" panose="020F0502020204030204" pitchFamily="34" charset="0"/>
              </a:rPr>
              <a:t>w 22:23; no angel, no spirit – Acts 23:8</a:t>
            </a:r>
            <a:r>
              <a:rPr lang="en-US" sz="3700" dirty="0">
                <a:effectLst/>
                <a:latin typeface="Calibri" panose="020F0502020204030204" pitchFamily="34" charset="0"/>
              </a:rPr>
              <a:t>) came upon them, </a:t>
            </a:r>
            <a:r>
              <a:rPr lang="en-US" sz="3700" u="none" strike="noStrike" baseline="30000" dirty="0">
                <a:effectLst/>
                <a:latin typeface="Calibri" panose="020F0502020204030204" pitchFamily="34" charset="0"/>
              </a:rPr>
              <a:t>2</a:t>
            </a:r>
            <a:r>
              <a:rPr lang="en-US" sz="3700" u="none" strike="noStrike" dirty="0">
                <a:effectLst/>
                <a:latin typeface="Calibri" panose="020F0502020204030204" pitchFamily="34" charset="0"/>
              </a:rPr>
              <a:t> </a:t>
            </a:r>
            <a:r>
              <a:rPr lang="en-US" sz="3700" dirty="0">
                <a:effectLst/>
                <a:latin typeface="Calibri" panose="020F0502020204030204" pitchFamily="34" charset="0"/>
              </a:rPr>
              <a:t>being greatly disturbed that they taught the people and preached in Jesus the resurrection from the dead. </a:t>
            </a:r>
            <a:r>
              <a:rPr lang="en-US" sz="3700" u="none" strike="noStrike" baseline="30000" dirty="0">
                <a:effectLst/>
                <a:latin typeface="Calibri" panose="020F0502020204030204" pitchFamily="34" charset="0"/>
              </a:rPr>
              <a:t>3</a:t>
            </a:r>
            <a:r>
              <a:rPr lang="en-US" sz="3700" u="none" strike="noStrike" dirty="0">
                <a:effectLst/>
                <a:latin typeface="Calibri" panose="020F0502020204030204" pitchFamily="34" charset="0"/>
              </a:rPr>
              <a:t> </a:t>
            </a:r>
            <a:r>
              <a:rPr lang="en-US" sz="3700" dirty="0">
                <a:effectLst/>
                <a:latin typeface="Calibri" panose="020F0502020204030204" pitchFamily="34" charset="0"/>
              </a:rPr>
              <a:t>And they laid hands on them, and put </a:t>
            </a:r>
            <a:r>
              <a:rPr lang="en-US" sz="3700" i="1" dirty="0">
                <a:effectLst/>
                <a:latin typeface="Calibri" panose="020F0502020204030204" pitchFamily="34" charset="0"/>
              </a:rPr>
              <a:t>them</a:t>
            </a:r>
            <a:r>
              <a:rPr lang="en-US" sz="3700" dirty="0">
                <a:effectLst/>
                <a:latin typeface="Calibri" panose="020F0502020204030204" pitchFamily="34" charset="0"/>
              </a:rPr>
              <a:t> in custody until the next day, for it was already evening. </a:t>
            </a:r>
            <a:r>
              <a:rPr lang="en-US" sz="3700" u="none" strike="noStrike" baseline="30000" dirty="0">
                <a:effectLst/>
                <a:latin typeface="Calibri" panose="020F0502020204030204" pitchFamily="34" charset="0"/>
              </a:rPr>
              <a:t>4</a:t>
            </a:r>
            <a:r>
              <a:rPr lang="en-US" sz="3700" u="none" strike="noStrike" dirty="0">
                <a:effectLst/>
                <a:latin typeface="Calibri" panose="020F0502020204030204" pitchFamily="34" charset="0"/>
              </a:rPr>
              <a:t> </a:t>
            </a:r>
            <a:r>
              <a:rPr lang="en-US" sz="3700" b="1" dirty="0">
                <a:effectLst/>
                <a:latin typeface="Calibri" panose="020F0502020204030204" pitchFamily="34" charset="0"/>
              </a:rPr>
              <a:t>However</a:t>
            </a:r>
            <a:r>
              <a:rPr lang="en-US" sz="3700" dirty="0">
                <a:effectLst/>
                <a:latin typeface="Calibri" panose="020F0502020204030204" pitchFamily="34" charset="0"/>
              </a:rPr>
              <a:t>, many of those who heard the word believed; and the number of </a:t>
            </a:r>
            <a:r>
              <a:rPr lang="en-US" sz="3700" b="1" dirty="0">
                <a:effectLst/>
                <a:latin typeface="Calibri" panose="020F0502020204030204" pitchFamily="34" charset="0"/>
              </a:rPr>
              <a:t>the men came to be about five thousand</a:t>
            </a:r>
            <a:r>
              <a:rPr lang="en-US" sz="3700" dirty="0">
                <a:effectLst/>
                <a:latin typeface="Calibri" panose="020F0502020204030204" pitchFamily="34" charset="0"/>
              </a:rPr>
              <a:t>. </a:t>
            </a:r>
          </a:p>
        </p:txBody>
      </p:sp>
      <p:sp>
        <p:nvSpPr>
          <p:cNvPr id="3" name="Title 1">
            <a:extLst>
              <a:ext uri="{FF2B5EF4-FFF2-40B4-BE49-F238E27FC236}">
                <a16:creationId xmlns:a16="http://schemas.microsoft.com/office/drawing/2014/main" id="{D34024BB-3C69-9421-52A6-F094955A42A4}"/>
              </a:ext>
            </a:extLst>
          </p:cNvPr>
          <p:cNvSpPr txBox="1">
            <a:spLocks/>
          </p:cNvSpPr>
          <p:nvPr/>
        </p:nvSpPr>
        <p:spPr>
          <a:xfrm>
            <a:off x="107371" y="156369"/>
            <a:ext cx="11954454" cy="80552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800" cap="small" dirty="0">
                <a:latin typeface="Impact" panose="020B0806030902050204" pitchFamily="34" charset="0"/>
              </a:rPr>
              <a:t>The Breakthrough of Believing</a:t>
            </a:r>
          </a:p>
        </p:txBody>
      </p:sp>
      <p:sp>
        <p:nvSpPr>
          <p:cNvPr id="4" name="highlight_those_who_heard">
            <a:extLst>
              <a:ext uri="{FF2B5EF4-FFF2-40B4-BE49-F238E27FC236}">
                <a16:creationId xmlns:a16="http://schemas.microsoft.com/office/drawing/2014/main" id="{CA695FF7-C122-369D-8B85-5378156C0144}"/>
              </a:ext>
            </a:extLst>
          </p:cNvPr>
          <p:cNvSpPr/>
          <p:nvPr/>
        </p:nvSpPr>
        <p:spPr>
          <a:xfrm>
            <a:off x="276059" y="5283192"/>
            <a:ext cx="7089941" cy="712487"/>
          </a:xfrm>
          <a:prstGeom prst="roundRect">
            <a:avLst/>
          </a:prstGeom>
          <a:solidFill>
            <a:srgbClr val="FFC000">
              <a:alpha val="50196"/>
            </a:srgbClr>
          </a:solidFill>
          <a:effectLst>
            <a:softEdge rad="508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_breakthrough_to_believing">
            <a:extLst>
              <a:ext uri="{FF2B5EF4-FFF2-40B4-BE49-F238E27FC236}">
                <a16:creationId xmlns:a16="http://schemas.microsoft.com/office/drawing/2014/main" id="{E3D24D21-9A39-7105-9F60-C0542AB458D1}"/>
              </a:ext>
            </a:extLst>
          </p:cNvPr>
          <p:cNvSpPr txBox="1"/>
          <p:nvPr/>
        </p:nvSpPr>
        <p:spPr>
          <a:xfrm>
            <a:off x="3221666" y="-4506809"/>
            <a:ext cx="8840160" cy="4154984"/>
          </a:xfrm>
          <a:prstGeom prst="rect">
            <a:avLst/>
          </a:prstGeom>
          <a:solidFill>
            <a:schemeClr val="accent1">
              <a:lumMod val="50000"/>
            </a:schemeClr>
          </a:solidFill>
          <a:ln w="76200">
            <a:solidFill>
              <a:schemeClr val="tx1"/>
            </a:solidFill>
          </a:ln>
        </p:spPr>
        <p:txBody>
          <a:bodyPr wrap="square">
            <a:spAutoFit/>
          </a:bodyPr>
          <a:lstStyle/>
          <a:p>
            <a:r>
              <a:rPr lang="en-US" sz="4400" b="1" cap="small" dirty="0">
                <a:solidFill>
                  <a:srgbClr val="FFC000"/>
                </a:solidFill>
                <a:latin typeface="Georgia" panose="02040502050405020303" pitchFamily="18" charset="0"/>
              </a:rPr>
              <a:t>The Breakthrough to Believing is Based on Hearing the Word</a:t>
            </a:r>
          </a:p>
          <a:p>
            <a:r>
              <a:rPr lang="en-US" sz="4400" dirty="0">
                <a:solidFill>
                  <a:schemeClr val="bg1"/>
                </a:solidFill>
              </a:rPr>
              <a:t>Romans 10:17 — </a:t>
            </a:r>
            <a:r>
              <a:rPr lang="en-US" sz="4400" baseline="30000" dirty="0">
                <a:solidFill>
                  <a:schemeClr val="bg1"/>
                </a:solidFill>
              </a:rPr>
              <a:t>17</a:t>
            </a:r>
            <a:r>
              <a:rPr lang="en-US" sz="4400" dirty="0">
                <a:solidFill>
                  <a:schemeClr val="bg1"/>
                </a:solidFill>
              </a:rPr>
              <a:t> …faith </a:t>
            </a:r>
            <a:r>
              <a:rPr lang="en-US" sz="4400" i="1" dirty="0">
                <a:solidFill>
                  <a:schemeClr val="bg1"/>
                </a:solidFill>
              </a:rPr>
              <a:t>comes</a:t>
            </a:r>
            <a:r>
              <a:rPr lang="en-US" sz="4400" dirty="0">
                <a:solidFill>
                  <a:schemeClr val="bg1"/>
                </a:solidFill>
              </a:rPr>
              <a:t> by hearing, and hearing by the word of God.</a:t>
            </a:r>
          </a:p>
        </p:txBody>
      </p:sp>
    </p:spTree>
    <p:custDataLst>
      <p:tags r:id="rId1"/>
    </p:custDataLst>
    <p:extLst>
      <p:ext uri="{BB962C8B-B14F-4D97-AF65-F5344CB8AC3E}">
        <p14:creationId xmlns:p14="http://schemas.microsoft.com/office/powerpoint/2010/main" val="301608945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0.00938 0.01158 L -0.01627 0.73681 " pathEditMode="relative" rAng="0" ptsTypes="AA">
                                      <p:cBhvr>
                                        <p:cTn id="6" dur="2000" fill="hold"/>
                                        <p:tgtEl>
                                          <p:spTgt spid="9"/>
                                        </p:tgtEl>
                                        <p:attrNameLst>
                                          <p:attrName>ppt_x</p:attrName>
                                          <p:attrName>ppt_y</p:attrName>
                                        </p:attrNameLst>
                                      </p:cBhvr>
                                      <p:rCtr x="-1289" y="36250"/>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9"/>
                                        </p:tgtEl>
                                      </p:cBhvr>
                                    </p:animEffect>
                                    <p:set>
                                      <p:cBhvr>
                                        <p:cTn id="11"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9" grpId="0" animBg="1"/>
      <p:bldP spid="9" grpId="1" animBg="1"/>
    </p:bld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B5C5701-5EF0-1A2C-6F77-BE3FEAB7E198}"/>
              </a:ext>
            </a:extLst>
          </p:cNvPr>
          <p:cNvSpPr txBox="1"/>
          <p:nvPr/>
        </p:nvSpPr>
        <p:spPr>
          <a:xfrm>
            <a:off x="147051" y="1281288"/>
            <a:ext cx="10576367" cy="5509200"/>
          </a:xfrm>
          <a:prstGeom prst="rect">
            <a:avLst/>
          </a:prstGeom>
          <a:noFill/>
        </p:spPr>
        <p:txBody>
          <a:bodyPr vert="horz" wrap="square" rtlCol="0">
            <a:spAutoFit/>
          </a:bodyPr>
          <a:lstStyle/>
          <a:p>
            <a:pPr marL="0" marR="0">
              <a:spcBef>
                <a:spcPts val="0"/>
              </a:spcBef>
              <a:spcAft>
                <a:spcPts val="1000"/>
              </a:spcAft>
            </a:pPr>
            <a:r>
              <a:rPr lang="en-US" sz="4400" dirty="0">
                <a:effectLst/>
                <a:latin typeface="Calibri" panose="020F0502020204030204" pitchFamily="34" charset="0"/>
              </a:rPr>
              <a:t>Acts 4:5–7 —</a:t>
            </a:r>
            <a:r>
              <a:rPr lang="en-US" sz="4400" u="none" strike="noStrike" baseline="30000" dirty="0">
                <a:effectLst/>
                <a:latin typeface="Calibri" panose="020F0502020204030204" pitchFamily="34" charset="0"/>
              </a:rPr>
              <a:t>5</a:t>
            </a:r>
            <a:r>
              <a:rPr lang="en-US" sz="4400" u="none" strike="noStrike" dirty="0">
                <a:effectLst/>
                <a:latin typeface="Calibri" panose="020F0502020204030204" pitchFamily="34" charset="0"/>
              </a:rPr>
              <a:t> </a:t>
            </a:r>
            <a:r>
              <a:rPr lang="en-US" sz="4400" dirty="0">
                <a:effectLst/>
                <a:latin typeface="Calibri" panose="020F0502020204030204" pitchFamily="34" charset="0"/>
              </a:rPr>
              <a:t>And it came to pass, on the next day, that their rulers, elders, and scribes, </a:t>
            </a:r>
            <a:r>
              <a:rPr lang="en-US" sz="4400" u="none" strike="noStrike" baseline="30000" dirty="0">
                <a:effectLst/>
                <a:latin typeface="Calibri" panose="020F0502020204030204" pitchFamily="34" charset="0"/>
              </a:rPr>
              <a:t>6</a:t>
            </a:r>
            <a:r>
              <a:rPr lang="en-US" sz="4400" u="none" strike="noStrike" dirty="0">
                <a:effectLst/>
                <a:latin typeface="Calibri" panose="020F0502020204030204" pitchFamily="34" charset="0"/>
              </a:rPr>
              <a:t> </a:t>
            </a:r>
            <a:r>
              <a:rPr lang="en-US" sz="4400" dirty="0">
                <a:effectLst/>
                <a:latin typeface="Calibri" panose="020F0502020204030204" pitchFamily="34" charset="0"/>
              </a:rPr>
              <a:t>as well as Annas the high priest, Caiaphas, John, and Alexander, and as many as were of the family of the high priest, were gathered together at Jerusalem. </a:t>
            </a:r>
            <a:r>
              <a:rPr lang="en-US" sz="4400" u="none" strike="noStrike" baseline="30000" dirty="0">
                <a:effectLst/>
                <a:latin typeface="Calibri" panose="020F0502020204030204" pitchFamily="34" charset="0"/>
              </a:rPr>
              <a:t>7</a:t>
            </a:r>
            <a:r>
              <a:rPr lang="en-US" sz="4400" u="none" strike="noStrike" dirty="0">
                <a:effectLst/>
                <a:latin typeface="Calibri" panose="020F0502020204030204" pitchFamily="34" charset="0"/>
              </a:rPr>
              <a:t> </a:t>
            </a:r>
            <a:r>
              <a:rPr lang="en-US" sz="4400" dirty="0">
                <a:effectLst/>
                <a:latin typeface="Calibri" panose="020F0502020204030204" pitchFamily="34" charset="0"/>
              </a:rPr>
              <a:t>And when they had set them in the midst, they asked, “By what power or by what name have you done this?” </a:t>
            </a:r>
          </a:p>
        </p:txBody>
      </p:sp>
      <p:sp>
        <p:nvSpPr>
          <p:cNvPr id="3" name="Title 1">
            <a:extLst>
              <a:ext uri="{FF2B5EF4-FFF2-40B4-BE49-F238E27FC236}">
                <a16:creationId xmlns:a16="http://schemas.microsoft.com/office/drawing/2014/main" id="{2894D25B-9358-9385-CA14-658CBD7613C8}"/>
              </a:ext>
            </a:extLst>
          </p:cNvPr>
          <p:cNvSpPr txBox="1">
            <a:spLocks/>
          </p:cNvSpPr>
          <p:nvPr/>
        </p:nvSpPr>
        <p:spPr>
          <a:xfrm>
            <a:off x="107371" y="156369"/>
            <a:ext cx="11954454" cy="80552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000" cap="small" dirty="0">
                <a:latin typeface="Impact" panose="020B0806030902050204" pitchFamily="34" charset="0"/>
              </a:rPr>
              <a:t>The Mentoring of Jesus is Working</a:t>
            </a:r>
          </a:p>
        </p:txBody>
      </p:sp>
    </p:spTree>
    <p:custDataLst>
      <p:tags r:id="rId1"/>
    </p:custDataLst>
    <p:extLst>
      <p:ext uri="{BB962C8B-B14F-4D97-AF65-F5344CB8AC3E}">
        <p14:creationId xmlns:p14="http://schemas.microsoft.com/office/powerpoint/2010/main" val="2088177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CCC7EE3-906F-D3CF-B992-96F19A3125AC}"/>
              </a:ext>
            </a:extLst>
          </p:cNvPr>
          <p:cNvSpPr txBox="1"/>
          <p:nvPr/>
        </p:nvSpPr>
        <p:spPr>
          <a:xfrm>
            <a:off x="107371" y="961897"/>
            <a:ext cx="11893184" cy="5881610"/>
          </a:xfrm>
          <a:prstGeom prst="rect">
            <a:avLst/>
          </a:prstGeom>
          <a:noFill/>
        </p:spPr>
        <p:txBody>
          <a:bodyPr vert="horz" wrap="square" rtlCol="0">
            <a:spAutoFit/>
          </a:bodyPr>
          <a:lstStyle/>
          <a:p>
            <a:pPr marL="0" marR="0">
              <a:lnSpc>
                <a:spcPct val="95000"/>
              </a:lnSpc>
              <a:spcBef>
                <a:spcPts val="0"/>
              </a:spcBef>
            </a:pPr>
            <a:r>
              <a:rPr lang="en-US" sz="3600" dirty="0">
                <a:effectLst/>
                <a:latin typeface="Calibri" panose="020F0502020204030204" pitchFamily="34" charset="0"/>
              </a:rPr>
              <a:t>Acts 4:8–12 —</a:t>
            </a:r>
            <a:r>
              <a:rPr lang="en-US" sz="3600" u="none" strike="noStrike" baseline="30000" dirty="0">
                <a:effectLst/>
                <a:latin typeface="Calibri" panose="020F0502020204030204" pitchFamily="34" charset="0"/>
              </a:rPr>
              <a:t>8</a:t>
            </a:r>
            <a:r>
              <a:rPr lang="en-US" sz="3600" u="none" strike="noStrike" dirty="0">
                <a:effectLst/>
                <a:latin typeface="Calibri" panose="020F0502020204030204" pitchFamily="34" charset="0"/>
              </a:rPr>
              <a:t> </a:t>
            </a:r>
            <a:r>
              <a:rPr lang="en-US" sz="3600" dirty="0">
                <a:effectLst/>
                <a:latin typeface="Calibri" panose="020F0502020204030204" pitchFamily="34" charset="0"/>
              </a:rPr>
              <a:t>Then Peter, </a:t>
            </a:r>
            <a:r>
              <a:rPr lang="en-US" sz="3600" b="1" dirty="0">
                <a:solidFill>
                  <a:srgbClr val="C00000"/>
                </a:solidFill>
                <a:effectLst/>
                <a:latin typeface="Calibri" panose="020F0502020204030204" pitchFamily="34" charset="0"/>
              </a:rPr>
              <a:t>filled with the Holy Spirit</a:t>
            </a:r>
            <a:r>
              <a:rPr lang="en-US" sz="3600" dirty="0">
                <a:effectLst/>
                <a:latin typeface="Calibri" panose="020F0502020204030204" pitchFamily="34" charset="0"/>
              </a:rPr>
              <a:t>, said to them, “Rulers of the people and elders of Israel: </a:t>
            </a:r>
            <a:r>
              <a:rPr lang="en-US" sz="3600" u="none" strike="noStrike" baseline="30000" dirty="0">
                <a:effectLst/>
                <a:latin typeface="Calibri" panose="020F0502020204030204" pitchFamily="34" charset="0"/>
              </a:rPr>
              <a:t>9</a:t>
            </a:r>
            <a:r>
              <a:rPr lang="en-US" sz="3600" u="none" strike="noStrike" dirty="0">
                <a:effectLst/>
                <a:latin typeface="Calibri" panose="020F0502020204030204" pitchFamily="34" charset="0"/>
              </a:rPr>
              <a:t> </a:t>
            </a:r>
            <a:r>
              <a:rPr lang="en-US" sz="3600" dirty="0">
                <a:effectLst/>
                <a:latin typeface="Calibri" panose="020F0502020204030204" pitchFamily="34" charset="0"/>
              </a:rPr>
              <a:t>If we this day are judged for a good deed </a:t>
            </a:r>
            <a:r>
              <a:rPr lang="en-US" sz="3600" i="1" dirty="0">
                <a:effectLst/>
                <a:latin typeface="Calibri" panose="020F0502020204030204" pitchFamily="34" charset="0"/>
              </a:rPr>
              <a:t>done</a:t>
            </a:r>
            <a:r>
              <a:rPr lang="en-US" sz="3600" dirty="0">
                <a:effectLst/>
                <a:latin typeface="Calibri" panose="020F0502020204030204" pitchFamily="34" charset="0"/>
              </a:rPr>
              <a:t> to a helpless man, by what means he has been made well, </a:t>
            </a:r>
            <a:r>
              <a:rPr lang="en-US" sz="3600" u="none" strike="noStrike" baseline="30000" dirty="0">
                <a:effectLst/>
                <a:latin typeface="Calibri" panose="020F0502020204030204" pitchFamily="34" charset="0"/>
              </a:rPr>
              <a:t>10</a:t>
            </a:r>
            <a:r>
              <a:rPr lang="en-US" sz="3600" u="none" strike="noStrike" dirty="0">
                <a:effectLst/>
                <a:latin typeface="Calibri" panose="020F0502020204030204" pitchFamily="34" charset="0"/>
              </a:rPr>
              <a:t> </a:t>
            </a:r>
            <a:r>
              <a:rPr lang="en-US" sz="3600" dirty="0">
                <a:effectLst/>
                <a:latin typeface="Calibri" panose="020F0502020204030204" pitchFamily="34" charset="0"/>
              </a:rPr>
              <a:t>let it be known to you all, and to all the people of Israel, that by the name of Jesus Christ of Nazareth, whom you crucified, whom God raised from the dead, by Him this man stands here before you whole. </a:t>
            </a:r>
            <a:r>
              <a:rPr lang="en-US" sz="3600" u="none" strike="noStrike" baseline="30000" dirty="0">
                <a:effectLst/>
                <a:latin typeface="Calibri" panose="020F0502020204030204" pitchFamily="34" charset="0"/>
              </a:rPr>
              <a:t>11</a:t>
            </a:r>
            <a:r>
              <a:rPr lang="en-US" sz="3600" u="none" strike="noStrike" dirty="0">
                <a:effectLst/>
                <a:latin typeface="Calibri" panose="020F0502020204030204" pitchFamily="34" charset="0"/>
              </a:rPr>
              <a:t> </a:t>
            </a:r>
            <a:r>
              <a:rPr lang="en-US" sz="3600" dirty="0">
                <a:effectLst/>
                <a:latin typeface="Calibri" panose="020F0502020204030204" pitchFamily="34" charset="0"/>
              </a:rPr>
              <a:t>This is the </a:t>
            </a:r>
            <a:r>
              <a:rPr lang="en-US" sz="3600" i="1" dirty="0">
                <a:effectLst/>
                <a:latin typeface="Calibri" panose="020F0502020204030204" pitchFamily="34" charset="0"/>
              </a:rPr>
              <a:t>‘stone which was rejected by you builders, which has become the chief cornerstone.’</a:t>
            </a:r>
            <a:r>
              <a:rPr lang="en-US" sz="3600" dirty="0">
                <a:effectLst/>
                <a:latin typeface="Calibri" panose="020F0502020204030204" pitchFamily="34" charset="0"/>
              </a:rPr>
              <a:t> </a:t>
            </a:r>
            <a:r>
              <a:rPr lang="en-US" sz="3600" u="none" strike="noStrike" baseline="30000" dirty="0">
                <a:effectLst/>
                <a:latin typeface="Calibri" panose="020F0502020204030204" pitchFamily="34" charset="0"/>
              </a:rPr>
              <a:t>12</a:t>
            </a:r>
            <a:r>
              <a:rPr lang="en-US" sz="3600" u="none" strike="noStrike" dirty="0">
                <a:effectLst/>
                <a:latin typeface="Calibri" panose="020F0502020204030204" pitchFamily="34" charset="0"/>
              </a:rPr>
              <a:t> </a:t>
            </a:r>
            <a:r>
              <a:rPr lang="en-US" sz="3600" b="1" dirty="0">
                <a:solidFill>
                  <a:srgbClr val="C00000"/>
                </a:solidFill>
                <a:effectLst/>
                <a:latin typeface="Calibri" panose="020F0502020204030204" pitchFamily="34" charset="0"/>
              </a:rPr>
              <a:t>Nor is there salvation in any other, for there is no other name under heaven given among men by which we must be saved.</a:t>
            </a:r>
            <a:r>
              <a:rPr lang="en-US" sz="3600" dirty="0">
                <a:effectLst/>
                <a:latin typeface="Calibri" panose="020F0502020204030204" pitchFamily="34" charset="0"/>
              </a:rPr>
              <a:t>” </a:t>
            </a:r>
          </a:p>
        </p:txBody>
      </p:sp>
      <p:sp>
        <p:nvSpPr>
          <p:cNvPr id="3" name="Title 1">
            <a:extLst>
              <a:ext uri="{FF2B5EF4-FFF2-40B4-BE49-F238E27FC236}">
                <a16:creationId xmlns:a16="http://schemas.microsoft.com/office/drawing/2014/main" id="{EC00B8E0-D86D-9B0C-8FE6-75AC680132E7}"/>
              </a:ext>
            </a:extLst>
          </p:cNvPr>
          <p:cNvSpPr txBox="1">
            <a:spLocks/>
          </p:cNvSpPr>
          <p:nvPr/>
        </p:nvSpPr>
        <p:spPr>
          <a:xfrm>
            <a:off x="107371" y="156369"/>
            <a:ext cx="11954454" cy="80552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000" cap="small" dirty="0">
                <a:latin typeface="Impact" panose="020B0806030902050204" pitchFamily="34" charset="0"/>
              </a:rPr>
              <a:t>The Breakthrough of Being Like Jesus</a:t>
            </a:r>
          </a:p>
        </p:txBody>
      </p:sp>
    </p:spTree>
    <p:custDataLst>
      <p:tags r:id="rId1"/>
    </p:custDataLst>
    <p:extLst>
      <p:ext uri="{BB962C8B-B14F-4D97-AF65-F5344CB8AC3E}">
        <p14:creationId xmlns:p14="http://schemas.microsoft.com/office/powerpoint/2010/main" val="21334832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812DC8D-6DBA-C454-B9D8-167458321CF7}"/>
              </a:ext>
            </a:extLst>
          </p:cNvPr>
          <p:cNvSpPr txBox="1"/>
          <p:nvPr/>
        </p:nvSpPr>
        <p:spPr>
          <a:xfrm>
            <a:off x="1" y="1219200"/>
            <a:ext cx="12192000" cy="5638800"/>
          </a:xfrm>
          <a:prstGeom prst="rect">
            <a:avLst/>
          </a:prstGeom>
          <a:noFill/>
        </p:spPr>
        <p:txBody>
          <a:bodyPr vert="horz" wrap="square" numCol="2" spcCol="274320" rtlCol="0">
            <a:noAutofit/>
          </a:bodyPr>
          <a:lstStyle/>
          <a:p>
            <a:pPr marL="0" marR="0">
              <a:lnSpc>
                <a:spcPct val="90000"/>
              </a:lnSpc>
              <a:spcBef>
                <a:spcPts val="0"/>
              </a:spcBef>
            </a:pPr>
            <a:r>
              <a:rPr lang="en-US" sz="3400" dirty="0">
                <a:effectLst/>
                <a:latin typeface="Calibri" panose="020F0502020204030204" pitchFamily="34" charset="0"/>
              </a:rPr>
              <a:t>Acts 4:13–17 —</a:t>
            </a:r>
            <a:r>
              <a:rPr lang="en-US" sz="3400" u="none" strike="noStrike" baseline="30000" dirty="0">
                <a:effectLst/>
                <a:latin typeface="Calibri" panose="020F0502020204030204" pitchFamily="34" charset="0"/>
              </a:rPr>
              <a:t>13</a:t>
            </a:r>
            <a:r>
              <a:rPr lang="en-US" sz="3400" u="none" strike="noStrike" dirty="0">
                <a:effectLst/>
                <a:latin typeface="Calibri" panose="020F0502020204030204" pitchFamily="34" charset="0"/>
              </a:rPr>
              <a:t> </a:t>
            </a:r>
            <a:r>
              <a:rPr lang="en-US" sz="3400" dirty="0">
                <a:effectLst/>
                <a:latin typeface="Calibri" panose="020F0502020204030204" pitchFamily="34" charset="0"/>
              </a:rPr>
              <a:t>Now when they saw the boldness of Peter and John, and perceived that they were uneducated and untrained men, they marveled. And they realized that they had </a:t>
            </a:r>
            <a:r>
              <a:rPr lang="en-US" sz="3400" b="1" dirty="0">
                <a:effectLst/>
                <a:latin typeface="Calibri" panose="020F0502020204030204" pitchFamily="34" charset="0"/>
              </a:rPr>
              <a:t>been with Jesus</a:t>
            </a:r>
            <a:r>
              <a:rPr lang="en-US" sz="3400" dirty="0">
                <a:effectLst/>
                <a:latin typeface="Calibri" panose="020F0502020204030204" pitchFamily="34" charset="0"/>
              </a:rPr>
              <a:t>. </a:t>
            </a:r>
            <a:r>
              <a:rPr lang="en-US" sz="3400" u="none" strike="noStrike" baseline="30000" dirty="0">
                <a:effectLst/>
                <a:latin typeface="Calibri" panose="020F0502020204030204" pitchFamily="34" charset="0"/>
              </a:rPr>
              <a:t>14</a:t>
            </a:r>
            <a:r>
              <a:rPr lang="en-US" sz="3400" u="none" strike="noStrike" dirty="0">
                <a:effectLst/>
                <a:latin typeface="Calibri" panose="020F0502020204030204" pitchFamily="34" charset="0"/>
              </a:rPr>
              <a:t> </a:t>
            </a:r>
            <a:r>
              <a:rPr lang="en-US" sz="3400" dirty="0">
                <a:effectLst/>
                <a:latin typeface="Calibri" panose="020F0502020204030204" pitchFamily="34" charset="0"/>
              </a:rPr>
              <a:t>And seeing the man who had been healed standing with them, they could say nothing against it. </a:t>
            </a:r>
            <a:r>
              <a:rPr lang="en-US" sz="3400" u="none" strike="noStrike" baseline="30000" dirty="0">
                <a:effectLst/>
                <a:latin typeface="Calibri" panose="020F0502020204030204" pitchFamily="34" charset="0"/>
              </a:rPr>
              <a:t>15</a:t>
            </a:r>
            <a:r>
              <a:rPr lang="en-US" sz="3400" u="none" strike="noStrike" dirty="0">
                <a:effectLst/>
                <a:latin typeface="Calibri" panose="020F0502020204030204" pitchFamily="34" charset="0"/>
              </a:rPr>
              <a:t> </a:t>
            </a:r>
            <a:r>
              <a:rPr lang="en-US" sz="3400" dirty="0">
                <a:effectLst/>
                <a:latin typeface="Calibri" panose="020F0502020204030204" pitchFamily="34" charset="0"/>
              </a:rPr>
              <a:t>But when they had commanded them to go aside out of the council, they conferred among themselves, </a:t>
            </a:r>
            <a:r>
              <a:rPr lang="en-US" sz="3400" u="none" strike="noStrike" baseline="30000" dirty="0">
                <a:effectLst/>
                <a:latin typeface="Calibri" panose="020F0502020204030204" pitchFamily="34" charset="0"/>
              </a:rPr>
              <a:t>16</a:t>
            </a:r>
            <a:r>
              <a:rPr lang="en-US" sz="3400" u="none" strike="noStrike" dirty="0">
                <a:effectLst/>
                <a:latin typeface="Calibri" panose="020F0502020204030204" pitchFamily="34" charset="0"/>
              </a:rPr>
              <a:t> </a:t>
            </a:r>
            <a:r>
              <a:rPr lang="en-US" sz="3400" dirty="0">
                <a:effectLst/>
                <a:latin typeface="Calibri" panose="020F0502020204030204" pitchFamily="34" charset="0"/>
              </a:rPr>
              <a:t>saying, “What shall we do to these men? For, indeed, that a notable miracle has been done through them </a:t>
            </a:r>
            <a:r>
              <a:rPr lang="en-US" sz="3400" i="1" dirty="0">
                <a:effectLst/>
                <a:latin typeface="Calibri" panose="020F0502020204030204" pitchFamily="34" charset="0"/>
              </a:rPr>
              <a:t>is</a:t>
            </a:r>
            <a:r>
              <a:rPr lang="en-US" sz="3400" dirty="0">
                <a:effectLst/>
                <a:latin typeface="Calibri" panose="020F0502020204030204" pitchFamily="34" charset="0"/>
              </a:rPr>
              <a:t> evident to all who dwell in Jerusalem, and we cannot deny </a:t>
            </a:r>
            <a:r>
              <a:rPr lang="en-US" sz="3400" i="1" dirty="0">
                <a:effectLst/>
                <a:latin typeface="Calibri" panose="020F0502020204030204" pitchFamily="34" charset="0"/>
              </a:rPr>
              <a:t>it</a:t>
            </a:r>
            <a:r>
              <a:rPr lang="en-US" sz="3400" dirty="0">
                <a:effectLst/>
                <a:latin typeface="Calibri" panose="020F0502020204030204" pitchFamily="34" charset="0"/>
              </a:rPr>
              <a:t>. </a:t>
            </a:r>
            <a:r>
              <a:rPr lang="en-US" sz="3400" u="none" strike="noStrike" baseline="30000" dirty="0">
                <a:effectLst/>
                <a:latin typeface="Calibri" panose="020F0502020204030204" pitchFamily="34" charset="0"/>
              </a:rPr>
              <a:t>17</a:t>
            </a:r>
            <a:r>
              <a:rPr lang="en-US" sz="3400" u="none" strike="noStrike" dirty="0">
                <a:effectLst/>
                <a:latin typeface="Calibri" panose="020F0502020204030204" pitchFamily="34" charset="0"/>
              </a:rPr>
              <a:t> </a:t>
            </a:r>
            <a:r>
              <a:rPr lang="en-US" sz="3400" dirty="0">
                <a:effectLst/>
                <a:latin typeface="Calibri" panose="020F0502020204030204" pitchFamily="34" charset="0"/>
              </a:rPr>
              <a:t>But so that it spreads no further among the people, let us severely threaten them, that from now on they speak to no man in this name.” </a:t>
            </a:r>
          </a:p>
        </p:txBody>
      </p:sp>
      <p:sp>
        <p:nvSpPr>
          <p:cNvPr id="3" name="Title 1">
            <a:extLst>
              <a:ext uri="{FF2B5EF4-FFF2-40B4-BE49-F238E27FC236}">
                <a16:creationId xmlns:a16="http://schemas.microsoft.com/office/drawing/2014/main" id="{CC7145D9-8F9C-6DDE-7396-3DE2792F4E9C}"/>
              </a:ext>
            </a:extLst>
          </p:cNvPr>
          <p:cNvSpPr txBox="1">
            <a:spLocks/>
          </p:cNvSpPr>
          <p:nvPr/>
        </p:nvSpPr>
        <p:spPr>
          <a:xfrm>
            <a:off x="1" y="3968"/>
            <a:ext cx="10248900" cy="136763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cap="small" dirty="0">
                <a:latin typeface="Impact" panose="020B0806030902050204" pitchFamily="34" charset="0"/>
              </a:rPr>
              <a:t>The Breakthrough of Becoming an Minister of the Gospel is Based on Being with Jesus</a:t>
            </a:r>
          </a:p>
        </p:txBody>
      </p:sp>
      <p:sp>
        <p:nvSpPr>
          <p:cNvPr id="4" name="highlight_the_power_to_preach">
            <a:extLst>
              <a:ext uri="{FF2B5EF4-FFF2-40B4-BE49-F238E27FC236}">
                <a16:creationId xmlns:a16="http://schemas.microsoft.com/office/drawing/2014/main" id="{CF73DE28-EC24-D6F9-56CB-24837196BE4E}"/>
              </a:ext>
            </a:extLst>
          </p:cNvPr>
          <p:cNvSpPr/>
          <p:nvPr/>
        </p:nvSpPr>
        <p:spPr>
          <a:xfrm>
            <a:off x="0" y="3962400"/>
            <a:ext cx="3098800" cy="584200"/>
          </a:xfrm>
          <a:prstGeom prst="roundRect">
            <a:avLst/>
          </a:prstGeom>
          <a:solidFill>
            <a:srgbClr val="FFC000">
              <a:alpha val="50196"/>
            </a:srgbClr>
          </a:solidFill>
          <a:effectLst>
            <a:softEdge rad="508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pslz="http://schemas.microsoft.com/office/powerpoint/2016/slidezoom">
        <mc:Choice Requires="pslz">
          <p:graphicFrame>
            <p:nvGraphicFramePr>
              <p:cNvPr id="16" name="Slide Zoom 15">
                <a:extLst>
                  <a:ext uri="{FF2B5EF4-FFF2-40B4-BE49-F238E27FC236}">
                    <a16:creationId xmlns:a16="http://schemas.microsoft.com/office/drawing/2014/main" id="{59ABFD9D-ABE6-7B1D-6E75-55308DBC9073}"/>
                  </a:ext>
                </a:extLst>
              </p:cNvPr>
              <p:cNvGraphicFramePr>
                <a:graphicFrameLocks noChangeAspect="1"/>
              </p:cNvGraphicFramePr>
              <p:nvPr>
                <p:extLst>
                  <p:ext uri="{D42A27DB-BD31-4B8C-83A1-F6EECF244321}">
                    <p14:modId xmlns:p14="http://schemas.microsoft.com/office/powerpoint/2010/main" val="2624896306"/>
                  </p:ext>
                </p:extLst>
              </p:nvPr>
            </p:nvGraphicFramePr>
            <p:xfrm>
              <a:off x="10164059" y="88900"/>
              <a:ext cx="1911785" cy="1075379"/>
            </p:xfrm>
            <a:graphic>
              <a:graphicData uri="http://schemas.microsoft.com/office/powerpoint/2016/slidezoom">
                <pslz:sldZm>
                  <pslz:sldZmObj sldId="283" cId="4027121888">
                    <pslz:zmPr id="{F9007418-A51F-4FF4-9738-95AA3CD7E83B}" transitionDur="1000">
                      <p166:blipFill xmlns:p166="http://schemas.microsoft.com/office/powerpoint/2016/6/main">
                        <a:blip r:embed="rId4"/>
                        <a:stretch>
                          <a:fillRect/>
                        </a:stretch>
                      </p166:blipFill>
                      <p166:spPr xmlns:p166="http://schemas.microsoft.com/office/powerpoint/2016/6/main">
                        <a:xfrm>
                          <a:off x="0" y="0"/>
                          <a:ext cx="1911785" cy="1075379"/>
                        </a:xfrm>
                        <a:prstGeom prst="rect">
                          <a:avLst/>
                        </a:prstGeom>
                        <a:ln w="3175">
                          <a:solidFill>
                            <a:prstClr val="ltGray"/>
                          </a:solidFill>
                        </a:ln>
                      </p166:spPr>
                    </pslz:zmPr>
                  </pslz:sldZmObj>
                </pslz:sldZm>
              </a:graphicData>
            </a:graphic>
          </p:graphicFrame>
        </mc:Choice>
        <mc:Fallback xmlns="">
          <p:pic>
            <p:nvPicPr>
              <p:cNvPr id="16" name="Slide Zoom 15">
                <a:hlinkClick r:id="rId5" action="ppaction://hlinksldjump"/>
                <a:extLst>
                  <a:ext uri="{FF2B5EF4-FFF2-40B4-BE49-F238E27FC236}">
                    <a16:creationId xmlns:a16="http://schemas.microsoft.com/office/drawing/2014/main" id="{59ABFD9D-ABE6-7B1D-6E75-55308DBC9073}"/>
                  </a:ext>
                </a:extLst>
              </p:cNvPr>
              <p:cNvPicPr>
                <a:picLocks noGrp="1" noRot="1" noChangeAspect="1" noMove="1" noResize="1" noEditPoints="1" noAdjustHandles="1" noChangeArrowheads="1" noChangeShapeType="1"/>
              </p:cNvPicPr>
              <p:nvPr/>
            </p:nvPicPr>
            <p:blipFill>
              <a:blip r:embed="rId6"/>
              <a:stretch>
                <a:fillRect/>
              </a:stretch>
            </p:blipFill>
            <p:spPr>
              <a:xfrm>
                <a:off x="10164059" y="88900"/>
                <a:ext cx="1911785" cy="1075379"/>
              </a:xfrm>
              <a:prstGeom prst="rect">
                <a:avLst/>
              </a:prstGeom>
              <a:ln w="3175">
                <a:solidFill>
                  <a:prstClr val="ltGray"/>
                </a:solidFill>
              </a:ln>
            </p:spPr>
          </p:pic>
        </mc:Fallback>
      </mc:AlternateContent>
      <p:sp>
        <p:nvSpPr>
          <p:cNvPr id="7" name="textbox_right_means">
            <a:extLst>
              <a:ext uri="{FF2B5EF4-FFF2-40B4-BE49-F238E27FC236}">
                <a16:creationId xmlns:a16="http://schemas.microsoft.com/office/drawing/2014/main" id="{72B95892-2DEB-16F9-4197-B63A30306A66}"/>
              </a:ext>
            </a:extLst>
          </p:cNvPr>
          <p:cNvSpPr txBox="1"/>
          <p:nvPr/>
        </p:nvSpPr>
        <p:spPr>
          <a:xfrm>
            <a:off x="1955800" y="-5578978"/>
            <a:ext cx="10067115" cy="5078313"/>
          </a:xfrm>
          <a:prstGeom prst="rect">
            <a:avLst/>
          </a:prstGeom>
          <a:solidFill>
            <a:schemeClr val="accent1">
              <a:lumMod val="50000"/>
            </a:schemeClr>
          </a:solidFill>
          <a:ln w="76200">
            <a:solidFill>
              <a:schemeClr val="tx1"/>
            </a:solidFill>
          </a:ln>
        </p:spPr>
        <p:txBody>
          <a:bodyPr wrap="square">
            <a:spAutoFit/>
          </a:bodyPr>
          <a:lstStyle/>
          <a:p>
            <a:r>
              <a:rPr lang="en-US" sz="4400" b="1" dirty="0">
                <a:solidFill>
                  <a:srgbClr val="FFC000"/>
                </a:solidFill>
                <a:latin typeface="Times New Roman" panose="02020603050405020304" pitchFamily="18" charset="0"/>
                <a:cs typeface="Times New Roman" panose="02020603050405020304" pitchFamily="18" charset="0"/>
              </a:rPr>
              <a:t>The Basis for Breakthrough in Being Effective is Being with Jesus</a:t>
            </a:r>
            <a:r>
              <a:rPr lang="en-US" sz="4400" dirty="0">
                <a:solidFill>
                  <a:srgbClr val="FFC000"/>
                </a:solidFill>
                <a:latin typeface="Times New Roman" panose="02020603050405020304" pitchFamily="18" charset="0"/>
                <a:cs typeface="Times New Roman" panose="02020603050405020304" pitchFamily="18" charset="0"/>
              </a:rPr>
              <a:t> </a:t>
            </a:r>
            <a:r>
              <a:rPr lang="en-US" sz="3600" dirty="0">
                <a:solidFill>
                  <a:srgbClr val="FFC000"/>
                </a:solidFill>
                <a:latin typeface="Times New Roman" panose="02020603050405020304" pitchFamily="18" charset="0"/>
                <a:cs typeface="Times New Roman" panose="02020603050405020304" pitchFamily="18" charset="0"/>
              </a:rPr>
              <a:t>(Mark 3:14; Acts 4:13)</a:t>
            </a:r>
            <a:endParaRPr lang="en-US" sz="4400" dirty="0">
              <a:solidFill>
                <a:srgbClr val="FFC000"/>
              </a:solidFill>
              <a:latin typeface="Times New Roman" panose="02020603050405020304" pitchFamily="18" charset="0"/>
              <a:cs typeface="Times New Roman" panose="02020603050405020304" pitchFamily="18" charset="0"/>
            </a:endParaRPr>
          </a:p>
          <a:p>
            <a:pPr marL="685800" indent="-685800">
              <a:buFont typeface="Arial" panose="020B0604020202020204" pitchFamily="34" charset="0"/>
              <a:buChar char="•"/>
            </a:pPr>
            <a:r>
              <a:rPr lang="en-US" sz="4000" dirty="0">
                <a:solidFill>
                  <a:schemeClr val="bg1"/>
                </a:solidFill>
                <a:latin typeface="Times New Roman" panose="02020603050405020304" pitchFamily="18" charset="0"/>
                <a:cs typeface="Times New Roman" panose="02020603050405020304" pitchFamily="18" charset="0"/>
              </a:rPr>
              <a:t>Practical Step 1: Be with Him. (Schedule it.)</a:t>
            </a:r>
          </a:p>
          <a:p>
            <a:pPr marL="685800" indent="-685800">
              <a:buFont typeface="Arial" panose="020B0604020202020204" pitchFamily="34" charset="0"/>
              <a:buChar char="•"/>
            </a:pPr>
            <a:r>
              <a:rPr lang="en-US" sz="4000" dirty="0">
                <a:solidFill>
                  <a:schemeClr val="bg1"/>
                </a:solidFill>
                <a:latin typeface="Times New Roman" panose="02020603050405020304" pitchFamily="18" charset="0"/>
                <a:cs typeface="Times New Roman" panose="02020603050405020304" pitchFamily="18" charset="0"/>
              </a:rPr>
              <a:t>Practical Step 2: Learn from Him. (Listen to it.)</a:t>
            </a:r>
          </a:p>
          <a:p>
            <a:pPr marL="685800" indent="-685800">
              <a:buFont typeface="Arial" panose="020B0604020202020204" pitchFamily="34" charset="0"/>
              <a:buChar char="•"/>
            </a:pPr>
            <a:r>
              <a:rPr lang="en-US" sz="4000" dirty="0">
                <a:solidFill>
                  <a:schemeClr val="bg1"/>
                </a:solidFill>
                <a:latin typeface="Times New Roman" panose="02020603050405020304" pitchFamily="18" charset="0"/>
                <a:cs typeface="Times New Roman" panose="02020603050405020304" pitchFamily="18" charset="0"/>
              </a:rPr>
              <a:t>Practical Step 3: Try it. (Community is required.)</a:t>
            </a:r>
          </a:p>
        </p:txBody>
      </p:sp>
    </p:spTree>
    <p:custDataLst>
      <p:tags r:id="rId1"/>
    </p:custDataLst>
    <p:extLst>
      <p:ext uri="{BB962C8B-B14F-4D97-AF65-F5344CB8AC3E}">
        <p14:creationId xmlns:p14="http://schemas.microsoft.com/office/powerpoint/2010/main" val="42344976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0.00937 0.01158 L -0.0112 1.01019 " pathEditMode="relative" rAng="0" ptsTypes="AA">
                                      <p:cBhvr>
                                        <p:cTn id="6" dur="2000" fill="hold"/>
                                        <p:tgtEl>
                                          <p:spTgt spid="7"/>
                                        </p:tgtEl>
                                        <p:attrNameLst>
                                          <p:attrName>ppt_x</p:attrName>
                                          <p:attrName>ppt_y</p:attrName>
                                        </p:attrNameLst>
                                      </p:cBhvr>
                                      <p:rCtr x="-1029" y="4993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7"/>
                                        </p:tgtEl>
                                      </p:cBhvr>
                                    </p:animEffect>
                                    <p:set>
                                      <p:cBhvr>
                                        <p:cTn id="11"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7" grpId="0" animBg="1"/>
      <p:bldP spid="7" grpId="1" animBg="1"/>
    </p:bld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DD9FA23-8840-C790-716B-139E017B2EDC}"/>
              </a:ext>
            </a:extLst>
          </p:cNvPr>
          <p:cNvSpPr txBox="1"/>
          <p:nvPr/>
        </p:nvSpPr>
        <p:spPr>
          <a:xfrm>
            <a:off x="0" y="785932"/>
            <a:ext cx="12192000" cy="5788680"/>
          </a:xfrm>
          <a:prstGeom prst="rect">
            <a:avLst/>
          </a:prstGeom>
          <a:noFill/>
        </p:spPr>
        <p:txBody>
          <a:bodyPr vert="horz" wrap="square" numCol="2" spcCol="274320" rtlCol="0">
            <a:noAutofit/>
          </a:bodyPr>
          <a:lstStyle/>
          <a:p>
            <a:pPr>
              <a:lnSpc>
                <a:spcPct val="90000"/>
              </a:lnSpc>
            </a:pPr>
            <a:r>
              <a:rPr lang="en-US" sz="3850" dirty="0">
                <a:effectLst/>
                <a:latin typeface="Calibri" panose="020F0502020204030204" pitchFamily="34" charset="0"/>
              </a:rPr>
              <a:t>Acts 4:18–22 —</a:t>
            </a:r>
            <a:r>
              <a:rPr lang="en-US" sz="3850" u="none" strike="noStrike" baseline="30000" dirty="0">
                <a:effectLst/>
                <a:latin typeface="Calibri" panose="020F0502020204030204" pitchFamily="34" charset="0"/>
              </a:rPr>
              <a:t>18</a:t>
            </a:r>
            <a:r>
              <a:rPr lang="en-US" sz="3850" u="none" strike="noStrike" dirty="0">
                <a:effectLst/>
                <a:latin typeface="Calibri" panose="020F0502020204030204" pitchFamily="34" charset="0"/>
              </a:rPr>
              <a:t> </a:t>
            </a:r>
            <a:r>
              <a:rPr lang="en-US" sz="3850" dirty="0">
                <a:effectLst/>
                <a:latin typeface="Calibri" panose="020F0502020204030204" pitchFamily="34" charset="0"/>
              </a:rPr>
              <a:t>So they called them and commanded them not to speak at all nor teach in the name of Jesus. </a:t>
            </a:r>
            <a:r>
              <a:rPr lang="en-US" sz="3850" u="none" strike="noStrike" baseline="30000" dirty="0">
                <a:effectLst/>
                <a:latin typeface="Calibri" panose="020F0502020204030204" pitchFamily="34" charset="0"/>
              </a:rPr>
              <a:t>19</a:t>
            </a:r>
            <a:r>
              <a:rPr lang="en-US" sz="3850" u="none" strike="noStrike" dirty="0">
                <a:effectLst/>
                <a:latin typeface="Calibri" panose="020F0502020204030204" pitchFamily="34" charset="0"/>
              </a:rPr>
              <a:t> </a:t>
            </a:r>
            <a:r>
              <a:rPr lang="en-US" sz="3850" dirty="0">
                <a:effectLst/>
                <a:latin typeface="Calibri" panose="020F0502020204030204" pitchFamily="34" charset="0"/>
              </a:rPr>
              <a:t>But Peter and John answered and said to them, “</a:t>
            </a:r>
            <a:r>
              <a:rPr lang="en-US" sz="3850" b="1" dirty="0">
                <a:effectLst/>
                <a:latin typeface="Calibri" panose="020F0502020204030204" pitchFamily="34" charset="0"/>
              </a:rPr>
              <a:t>Whether it is right in the sight of God to listen to you more than to God, you judge.</a:t>
            </a:r>
            <a:r>
              <a:rPr lang="en-US" sz="3850" dirty="0">
                <a:effectLst/>
                <a:latin typeface="Calibri" panose="020F0502020204030204" pitchFamily="34" charset="0"/>
              </a:rPr>
              <a:t> </a:t>
            </a:r>
            <a:r>
              <a:rPr lang="en-US" sz="3850" u="none" strike="noStrike" baseline="30000" dirty="0">
                <a:effectLst/>
                <a:latin typeface="Calibri" panose="020F0502020204030204" pitchFamily="34" charset="0"/>
              </a:rPr>
              <a:t>20</a:t>
            </a:r>
            <a:r>
              <a:rPr lang="en-US" sz="3850" u="none" strike="noStrike" dirty="0">
                <a:effectLst/>
                <a:latin typeface="Calibri" panose="020F0502020204030204" pitchFamily="34" charset="0"/>
              </a:rPr>
              <a:t> </a:t>
            </a:r>
            <a:r>
              <a:rPr lang="en-US" sz="3850" b="1" dirty="0">
                <a:effectLst/>
                <a:latin typeface="Calibri" panose="020F0502020204030204" pitchFamily="34" charset="0"/>
              </a:rPr>
              <a:t>For we cannot but speak the things which we have seen and heard.</a:t>
            </a:r>
            <a:r>
              <a:rPr lang="en-US" sz="3850" dirty="0">
                <a:effectLst/>
                <a:latin typeface="Calibri" panose="020F0502020204030204" pitchFamily="34" charset="0"/>
              </a:rPr>
              <a:t>” </a:t>
            </a:r>
            <a:r>
              <a:rPr lang="en-US" sz="3850" u="none" strike="noStrike" baseline="30000" dirty="0">
                <a:effectLst/>
                <a:latin typeface="Calibri" panose="020F0502020204030204" pitchFamily="34" charset="0"/>
              </a:rPr>
              <a:t>21</a:t>
            </a:r>
            <a:r>
              <a:rPr lang="en-US" sz="3850" u="none" strike="noStrike" dirty="0">
                <a:effectLst/>
                <a:latin typeface="Calibri" panose="020F0502020204030204" pitchFamily="34" charset="0"/>
              </a:rPr>
              <a:t> </a:t>
            </a:r>
            <a:r>
              <a:rPr lang="en-US" sz="3850" dirty="0">
                <a:effectLst/>
                <a:latin typeface="Calibri" panose="020F0502020204030204" pitchFamily="34" charset="0"/>
              </a:rPr>
              <a:t>So when they had further threatened them, they let them go, finding no way of punishing them, because of the people, since they all glorified God for what had been done. </a:t>
            </a:r>
            <a:r>
              <a:rPr lang="en-US" sz="3850" u="none" strike="noStrike" baseline="30000" dirty="0">
                <a:effectLst/>
                <a:latin typeface="Calibri" panose="020F0502020204030204" pitchFamily="34" charset="0"/>
              </a:rPr>
              <a:t>22</a:t>
            </a:r>
            <a:r>
              <a:rPr lang="en-US" sz="3850" u="none" strike="noStrike" dirty="0">
                <a:effectLst/>
                <a:latin typeface="Calibri" panose="020F0502020204030204" pitchFamily="34" charset="0"/>
              </a:rPr>
              <a:t> </a:t>
            </a:r>
            <a:r>
              <a:rPr lang="en-US" sz="3850" dirty="0">
                <a:effectLst/>
                <a:latin typeface="Calibri" panose="020F0502020204030204" pitchFamily="34" charset="0"/>
              </a:rPr>
              <a:t>For the man was over forty years old on whom this miracle of healing had been performed. </a:t>
            </a:r>
          </a:p>
          <a:p>
            <a:pPr marL="0" marR="0">
              <a:lnSpc>
                <a:spcPct val="90000"/>
              </a:lnSpc>
              <a:spcBef>
                <a:spcPts val="0"/>
              </a:spcBef>
            </a:pPr>
            <a:endParaRPr lang="en-US" sz="3850" dirty="0">
              <a:effectLst/>
              <a:latin typeface="Calibri" panose="020F0502020204030204" pitchFamily="34" charset="0"/>
            </a:endParaRPr>
          </a:p>
        </p:txBody>
      </p:sp>
      <p:sp>
        <p:nvSpPr>
          <p:cNvPr id="3" name="Title 1">
            <a:extLst>
              <a:ext uri="{FF2B5EF4-FFF2-40B4-BE49-F238E27FC236}">
                <a16:creationId xmlns:a16="http://schemas.microsoft.com/office/drawing/2014/main" id="{6D9A2D08-32C8-DBE7-0EBB-BE7F8425D71A}"/>
              </a:ext>
            </a:extLst>
          </p:cNvPr>
          <p:cNvSpPr txBox="1">
            <a:spLocks/>
          </p:cNvSpPr>
          <p:nvPr/>
        </p:nvSpPr>
        <p:spPr>
          <a:xfrm>
            <a:off x="0" y="0"/>
            <a:ext cx="12192000" cy="80552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cap="small" dirty="0">
                <a:latin typeface="Impact" panose="020B0806030902050204" pitchFamily="34" charset="0"/>
              </a:rPr>
              <a:t>Serving Notice</a:t>
            </a:r>
          </a:p>
        </p:txBody>
      </p:sp>
      <p:sp>
        <p:nvSpPr>
          <p:cNvPr id="5" name="highlight_said_to_them">
            <a:extLst>
              <a:ext uri="{FF2B5EF4-FFF2-40B4-BE49-F238E27FC236}">
                <a16:creationId xmlns:a16="http://schemas.microsoft.com/office/drawing/2014/main" id="{4C19452B-FD27-0D4E-B025-DB38DDA42CF8}"/>
              </a:ext>
            </a:extLst>
          </p:cNvPr>
          <p:cNvSpPr/>
          <p:nvPr/>
        </p:nvSpPr>
        <p:spPr>
          <a:xfrm>
            <a:off x="1104900" y="5001200"/>
            <a:ext cx="2209800" cy="598587"/>
          </a:xfrm>
          <a:prstGeom prst="roundRect">
            <a:avLst>
              <a:gd name="adj" fmla="val 4925"/>
            </a:avLst>
          </a:prstGeom>
          <a:solidFill>
            <a:srgbClr val="FFC000">
              <a:alpha val="50196"/>
            </a:srgbClr>
          </a:solidFill>
          <a:effectLst>
            <a:softEdge rad="508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_inspired_words">
            <a:extLst>
              <a:ext uri="{FF2B5EF4-FFF2-40B4-BE49-F238E27FC236}">
                <a16:creationId xmlns:a16="http://schemas.microsoft.com/office/drawing/2014/main" id="{A1F19BE8-71EE-C4A2-456B-C05A390F86D6}"/>
              </a:ext>
            </a:extLst>
          </p:cNvPr>
          <p:cNvSpPr txBox="1"/>
          <p:nvPr/>
        </p:nvSpPr>
        <p:spPr>
          <a:xfrm>
            <a:off x="2311400" y="-5993255"/>
            <a:ext cx="9762958" cy="5493812"/>
          </a:xfrm>
          <a:prstGeom prst="rect">
            <a:avLst/>
          </a:prstGeom>
          <a:solidFill>
            <a:schemeClr val="accent1">
              <a:lumMod val="50000"/>
            </a:schemeClr>
          </a:solidFill>
          <a:ln w="76200">
            <a:solidFill>
              <a:schemeClr val="tx1"/>
            </a:solidFill>
          </a:ln>
        </p:spPr>
        <p:txBody>
          <a:bodyPr wrap="square">
            <a:spAutoFit/>
          </a:bodyPr>
          <a:lstStyle/>
          <a:p>
            <a:r>
              <a:rPr lang="en-US" sz="3900" dirty="0">
                <a:solidFill>
                  <a:schemeClr val="bg1"/>
                </a:solidFill>
                <a:latin typeface="Times New Roman" panose="02020603050405020304" pitchFamily="18" charset="0"/>
                <a:cs typeface="Times New Roman" panose="02020603050405020304" pitchFamily="18" charset="0"/>
              </a:rPr>
              <a:t>Among the many reasons for which they will not back down is their clarity on the will of God. Jesus made it clear to Peter, “If you love me, feed my sheep.”</a:t>
            </a:r>
          </a:p>
          <a:p>
            <a:endParaRPr lang="en-US" sz="3900" dirty="0">
              <a:solidFill>
                <a:schemeClr val="bg1"/>
              </a:solidFill>
              <a:latin typeface="Times New Roman" panose="02020603050405020304" pitchFamily="18" charset="0"/>
              <a:cs typeface="Times New Roman" panose="02020603050405020304" pitchFamily="18" charset="0"/>
            </a:endParaRPr>
          </a:p>
          <a:p>
            <a:r>
              <a:rPr lang="en-US" sz="3900" dirty="0">
                <a:solidFill>
                  <a:schemeClr val="bg1"/>
                </a:solidFill>
                <a:latin typeface="Times New Roman" panose="02020603050405020304" pitchFamily="18" charset="0"/>
                <a:cs typeface="Times New Roman" panose="02020603050405020304" pitchFamily="18" charset="0"/>
              </a:rPr>
              <a:t>Deviation from the disclosed will of God is disobedience. For Peter the breakthrough is the outworking of brokenness and is not just business: it is personal.</a:t>
            </a:r>
          </a:p>
        </p:txBody>
      </p:sp>
    </p:spTree>
    <p:custDataLst>
      <p:tags r:id="rId1"/>
    </p:custDataLst>
    <p:extLst>
      <p:ext uri="{BB962C8B-B14F-4D97-AF65-F5344CB8AC3E}">
        <p14:creationId xmlns:p14="http://schemas.microsoft.com/office/powerpoint/2010/main" val="51391993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95833E-6 -3.7037E-7 L -0.00898 0.93657 " pathEditMode="relative" rAng="0" ptsTypes="AA">
                                      <p:cBhvr>
                                        <p:cTn id="6" dur="2000" fill="hold"/>
                                        <p:tgtEl>
                                          <p:spTgt spid="6"/>
                                        </p:tgtEl>
                                        <p:attrNameLst>
                                          <p:attrName>ppt_x</p:attrName>
                                          <p:attrName>ppt_y</p:attrName>
                                        </p:attrNameLst>
                                      </p:cBhvr>
                                      <p:rCtr x="-456" y="46829"/>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6"/>
                                        </p:tgtEl>
                                      </p:cBhvr>
                                    </p:animEffect>
                                    <p:set>
                                      <p:cBhvr>
                                        <p:cTn id="11"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6" grpId="0" animBg="1"/>
      <p:bldP spid="6" grpId="1"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SUITE_ISPRING_PLAYERS_CUSTOMIZATION_2" val="{&quot;universal&quot;:{&quot;skinSettings&quot;:{&quot;borderRadius&quot;:16,&quot;colors&quot;:{&quot;asideBackground&quot;:{&quot;color&quot;:&quot;#353535&quot;,&quot;opacity&quot;:1,&quot;type&quot;:&quot;SOLID&quot;},&quot;asideElementBackgroundActive&quot;:{&quot;color&quot;:&quot;#606060&quot;,&quot;opacity&quot;:1,&quot;type&quot;:&quot;SOLID&quot;},&quot;asideElementBackgroundHover&quot;:{&quot;color&quot;:&quot;#4F4F4F&quot;,&quot;opacity&quot;:1,&quot;type&quot;:&quot;SOLID&quot;},&quot;asideElementText&quot;:{&quot;color&quot;:&quot;#D8D8D8&quot;,&quot;opacity&quot;:1,&quot;type&quot;:&quot;SOLID&quot;},&quot;asideElementTextActive&quot;:{&quot;color&quot;:&quot;#F4F4F4&quot;,&quot;opacity&quot;:1,&quot;type&quot;:&quot;SOLID&quot;},&quot;asideElementTextHover&quot;:{&quot;color&quot;:&quot;#D8D8D8&quot;,&quot;opacity&quot;:1,&quot;type&quot;:&quot;SOLID&quot;},&quot;asideLogoBackground&quot;:{&quot;color&quot;:&quot;#353535&quot;,&quot;opacity&quot;:1,&quot;type&quot;:&quot;SOLID&quot;},&quot;pageBackground&quot;:{&quot;color&quot;:&quot;#DCDEE0&quot;,&quot;opacity&quot;:1,&quot;type&quot;:&quot;SOLID&quot;},&quot;playerBackground&quot;:{&quot;color&quot;:&quot;#202024&quot;,&quot;opacity&quot;:1,&quot;type&quot;:&quot;SOLID&quot;},&quot;playerText&quot;:{&quot;color&quot;:&quot;#C9C9C9&quot;,&quot;opacity&quot;:1,&quot;type&quot;:&quot;SOLID&quot;},&quot;primaryButtonBackground&quot;:{&quot;degree&quot;:180,&quot;gradient&quot;:[{&quot;color&quot;:&quot;#EB4343&quot;,&quot;opacity&quot;:1},{&quot;color&quot;:&quot;#C32D2D&quot;,&quot;opacity&quot;:1}],&quot;type&quot;:&quot;GRADIENT&quot;},&quot;primaryButtonBackgroundHover&quot;:{&quot;degree&quot;:180,&quot;gradient&quot;:[{&quot;color&quot;:&quot;#F66868&quot;,&quot;opacity&quot;:1},{&quot;color&quot;:&quot;#EB4343&quot;,&quot;opacity&quot;:1}],&quot;type&quot;:&quot;GRADIENT&quot;},&quot;primaryButtonBorder&quot;:{&quot;color&quot;:&quot;#EB4343&quot;,&quot;opacity&quot;:0,&quot;type&quot;:&quot;SOLID&quot;},&quot;primaryButtonBorderHover&quot;:{&quot;color&quot;:&quot;#EB4343&quot;,&quot;opacity&quot;:0,&quot;type&quot;:&quot;SOLID&quot;},&quot;primaryButtonText&quot;:{&quot;color&quot;:&quot;#FFFFFF&quot;,&quot;opacity&quot;:1,&quot;type&quot;:&quot;SOLID&quot;},&quot;primaryButtonTextHover&quot;:{&quot;color&quot;:&quot;#FFFFFF&quot;,&quot;opacity&quot;:1,&quot;type&quot;:&quot;SOLID&quot;},&quot;secondaryButtonBackground&quot;:{&quot;degree&quot;:180,&quot;gradient&quot;:[{&quot;color&quot;:&quot;#3B3B41&quot;,&quot;opacity&quot;:1},{&quot;color&quot;:&quot;#202024&quot;,&quot;opacity&quot;:1}],&quot;type&quot;:&quot;GRADIENT&quot;},&quot;secondaryButtonBackgroundHover&quot;:{&quot;degree&quot;:180,&quot;gradient&quot;:[{&quot;color&quot;:&quot;#5C5C62&quot;,&quot;opacity&quot;:1},{&quot;color&quot;:&quot;#202024&quot;,&quot;opacity&quot;:1}],&quot;type&quot;:&quot;GRADIENT&quot;},&quot;secondaryButtonBorder&quot;:{&quot;color&quot;:&quot;#383838&quot;,&quot;opacity&quot;:0,&quot;type&quot;:&quot;SOLID&quot;},&quot;secondaryButtonBorderHover&quot;:{&quot;color&quot;:&quot;#5C5C62&quot;,&quot;opacity&quot;:0,&quot;type&quot;:&quot;SOLID&quot;},&quot;secondaryButtonText&quot;:{&quot;color&quot;:&quot;#DADADA&quot;,&quot;opacity&quot;:1,&quot;type&quot;:&quot;SOLID&quot;},&quot;secondaryButtonTextHover&quot;:{&quot;color&quot;:&quot;#DADADA&quot;,&quot;opacity&quot;:1,&quot;type&quot;:&quot;SOLID&quot;}},&quot;controlPanel&quot;:{&quot;navigationMode&quot;:&quot;bySlides&quot;,&quot;progressBar&quot;:{&quot;enabled&quot;:true,&quot;mode&quot;:&quot;presentationTimeline&quot;,&quot;showLabels&quot;:true,&quot;visible&quot;:true},&quot;showCCButton&quot;:false,&quot;showNextButton&quot;:true,&quot;showOutline&quot;:false,&quot;showPlayPause&quot;:true,&quot;showPlaybackRateButton&quot;:true,&quot;showPrevButton&quot;:true,&quot;showRewind&quot;:false,&quot;showSlideNumbers&quot;:true,&quot;showSlideOnlyButton&quot;:true,&quot;showVolumeControl&quot;:true,&quot;visible&quot;:true},&quot;fontFamily&quot;:&quot;Arial&quot;,&quot;miniskinCustomizationEnabled&quot;:true,&quot;outlinePanel&quot;:{&quot;highlightViewedEntries&quot;:false,&quot;multilevel&quot;:true,&quot;numberEntries&quot;:true,&quot;search&quot;:true,&quot;thumbnails&quot;:true},&quot;sidePanel&quot;:{&quot;showAtLeft&quot;:false,&quot;showLogo&quot;:false,&quot;showNotes&quot;:true,&quot;showOutline&quot;:true,&quot;showPresenterInfo&quot;:true,&quot;showPresenterVideo&quot;:false,&quot;visible&quot;:true},&quot;titlePanel&quot;:{&quot;buttons&quot;:[&quot;attachments&quot;,&quot;markerTools&quot;],&quot;buttonsAtLeft&quot;:true,&quot;courseTitleVisible&quot;:true,&quot;showLogo&quot;:false,&quot;visible&quot;:true},&quot;version&quot;:&quot;1.0&quot;},&quot;skinMessages&quot;:{&quot;PB_ACCESSIBLE_ARIA_LABEL_BACK_TO_BEGIN&quot;:&quot;Go to the beginning of the slide&quot;,&quot;PB_ACCESSIBLE_ARIA_LABEL_BOTTOM_PANEL&quot;:&quot;Bottom Bar&quot;,&quot;PB_ACCESSIBLE_ARIA_LABEL_NAVIGATION_BUTTONS&quot;:&quot;Navigation buttons&quot;,&quot;PB_ACCESSIBLE_ARIA_LABEL_SETTINGS&quot;:&quot;Accessibility Settings&quot;,&quot;PB_ACCESSIBLE_ARIA_LABEL_SLIDE&quot;:&quot;Slide&quot;,&quot;PB_ACCESSIBLE_ARIA_LABEL_TOP_PANEL&quot;:&quot;Top Bar&quot;,&quot;PB_ACCESSIBLE_AUDIO_NARRATION_LABEL&quot;:&quot;Audio narration&quot;,&quot;PB_ACCESSIBLE_NAVIGATION_NEXT_BUTTON&quot;:&quot;Next&quot;,&quot;PB_ACCESSIBLE_NAVIGATION_PREV_BUTTON&quot;:&quot;Previous&quot;,&quot;PB_ACCESSIBLE_SKIN_ENABLE_ACCESSIBILITY_MODE&quot;:&quot;Turn on accessibility mode&quot;,&quot;PB_ACCESSIBLE_SKIN_ENABLE_NORMAL_MODE&quot;:&quot;Turn off accessibility mode&quot;,&quot;PB_ACCESSIBLE_SKIN_PRESENTER_PHOTO&quot;:&quot;Presenter photo&quot;,&quot;PB_ACCESSIBLE_SLIDE_N_OF_COUNT&quot;:&quot;Slide %SLIDE_NUMBER% of %TOTAL_SLIDES%&quot;,&quot;PB_ACCESSIBLE_VIDEO_NARRATION_LABEL&quot;:&quot;Video narration&quot;,&quot;PB_ACCESSIBLE_WATERMARK_SKIN_CREATED_WITH&quot;:&quot;Created with iSpring evaluation version&quot;,&quot;PB_ATTACHMENT_DOCUMENT_SUBTITLE&quot;:&quot;Document&quot;,&quot;PB_ATTACHMENT_FILE_SUBTITLE&quot;:&quot;File&quot;,&quot;PB_ATTACHMENT_IMAGE_SUBTITLE&quot;:&quot;Picture&quot;,&quot;PB_ATTACHMENT_LINK_SUBTITLE&quot;:&quot;Link&quot;,&quot;PB_ATTACHMENT_VIDEO_SUBTITLE&quot;:&quot;Video&quot;,&quot;PB_BACK_TO_APP_BUTTON_LABEL&quot;:&quot;Go back&quot;,&quot;PB_CC_MENU_OFF&quot;:&quot;Off&quot;,&quot;PB_CC_MENU_ON&quot;:&quot;On&quot;,&quot;PB_CC_MENU_TITLE&quot;:&quot;Notes&quot;,&quot;PB_CONTROL_PANEL_EXIT_FULL_SCREEN&quot;:&quot;Exit full screen&quot;,&quot;PB_CONTROL_PANEL_FULL_SCREEN&quot;:&quot;Full screen&quot;,&quot;PB_CONTROL_PANEL_NEXT&quot;:&quot;Next&quot;,&quot;PB_CONTROL_PANEL_OUTLINE&quot;:&quot;Outline&quot;,&quot;PB_CONTROL_PANEL_PREV&quot;:&quot;&quot;,&quot;PB_CONTROL_PANEL_REPLAY&quot;:&quot;Replay&quot;,&quot;PB_CONTROL_PANEL_SLIDE_COUNTER&quot;:&quot;%SLIDE_NUMBER% of %TOTAL_SLIDES%&quot;,&quot;PB_CONTROL_PANEL_VOLUME_CONTROL&quot;:&quot;Volume&quot;,&quot;PB_CURRENT_SLIDE_IS_NOT_COMPLETED&quot;:&quot;Complete the slide to go to the next one.&quot;,&quot;PB_DOMAIN_RESTRICTION&quot;:&quot;Sorry, the content author has prohibited sharing the presentation on this domain.&quot;,&quot;PB_DRAWING_TOOLS_END_DRAWING&quot;:&quot;Finish drawing&quot;,&quot;PB_DRAWING_TOOLS_ERASER&quot;:&quot;Eraser&quot;,&quot;PB_DRAWING_TOOLS_ERASE_ALL&quot;:&quot;Erase all&quot;,&quot;PB_DRAWING_TOOLS_HIGHLIGHTER&quot;:&quot;Highlighter&quot;,&quot;PB_DRAWING_TOOLS_PEN&quot;:&quot;Pen&quot;,&quot;PB_ENTER_PASSWORD&quot;:&quot;Enter the password to view this presentation.&quot;,&quot;PB_INCORRECT_PASSWORD&quot;:&quot;Incorrect password.&quot;,&quot;PB_INTERACTION_SLIDE_WINDOW_TEXT&quot;:&quot;To advance to the next slide, complete this interaction.&quot;,&quot;PB_MESSAGE_BOX_NO&quot;:&quot;No&quot;,&quot;PB_MESSAGE_BOX_OK&quot;:&quot;OK&quot;,&quot;PB_MESSAGE_BOX_YES&quot;:&quot;Yes&quot;,&quot;PB_NAVIGATION_IS_RESTRICTED&quot;:&quot;You can only view slides in order.&quot;,&quot;PB_NAVIGATION_IS_SEQUENTIAL&quot;:&quot;You can only view slides in order.&quot;,&quot;PB_PLAYBACK_RATE_MENU_CAPTION&quot;:&quot;Speed&quot;,&quot;PB_PRECEDING_QUIZ_FAILED_WINDOW_TEXT&quot;:&quot;You haven't passed the quiz on slide %SLIDE_INDEX% and can't advance to the next slide.&quot;,&quot;PB_PRECEDING_QUIZ_NOT_COMPLETED_WINDOW_TEXT&quot;:&quot;To advance to this slide, complete the quiz on slide %SLIDE_INDEX%.&quot;,&quot;PB_PRECEDING_QUIZ_NOT_PASSED_WINDOW_TEXT&quot;:&quot;To advance to this slide, you need to pass the quiz on slide %SLIDE_INDEX%.&quot;,&quot;PB_PRECEDING_SCENARIO_FAILED_WINDOW_TEXT&quot;:&quot;You haven't passed the role-play on slide %SLIDE_INDEX% and can't advance to the next slide.&quot;,&quot;PB_PRECEDING_SCENARIO_NOT_COMPLETED_WINDOW_TEXT&quot;:&quot;To advance to this slide, complete the role-play on slide %SLIDE_INDEX%.&quot;,&quot;PB_PRECEDING_SCENARIO_NOT_PASSED_WINDOW_TEXT&quot;:&quot;To advance to this slide, you need to pass the role-play on slide %SLIDE_INDEX%.&quot;,&quot;PB_PRESENTER_COLLAPSE_BIO&quot;:&quot;Show less&quot;,&quot;PB_PRESENTER_EMAIL&quot;:&quot;Email&quot;,&quot;PB_PRESENTER_EXPAND_BIO&quot;:&quot;Show more&quot;,&quot;PB_PRESENTER_NO_INFO&quot;:&quot;No presenter info.&quot;,&quot;PB_PRESENTER_WEBSITE&quot;:&quot;Website&quot;,&quot;PB_QUIZ_SLIDE_WINDOW_TEXT&quot;:&quot;To advance to the next slide, complete this quiz.&quot;,&quot;PB_RATE_MENU_CAPTION&quot;:&quot;Speed&quot;,&quot;PB_RATE_MENU_DEFAULT_RATE&quot;:&quot;Normal&quot;,&quot;PB_RESUME_PRESENTATION_WINDOW_TEXT&quot;:&quot;Do you want to resume where you left off?&quot;,&quot;PB_SCENARIO_SLIDE_WINDOW_TEXT&quot;:&quot;To advance to the next slide, complete this role-play.&quot;,&quot;PB_SEARCH_CANCEL&quot;:&quot;Cancel&quot;,&quot;PB_SEARCH_NO_RESULTS_LABEL&quot;:&quot;No matches found.&quot;,&quot;PB_SEARCH_PANEL_DEFAULT_TEXT&quot;:&quot;Search…&quot;,&quot;PB_SEARCH_RESULTS_LABEL&quot;:&quot;Search results&quot;,&quot;PB_SEARCH_RESULT_IN_NOTES&quot;:&quot;in notes&quot;,&quot;PB_SEARCH_RESULT_IN_TEXT_LABEL&quot;:&quot;in slide&quot;,&quot;PB_SUBTITLES_MENU_CAPTION&quot;:&quot;Subtitles&quot;,&quot;PB_SUBTITLES_OFF&quot;:&quot;Off&quot;,&quot;PB_TAB_NOTES_LABEL&quot;:&quot;Notes&quot;,&quot;PB_TAB_OUTLINE_LABEL&quot;:&quot;Slides&quot;,&quot;PB_TIME_RESTRICTION&quot;:&quot;Sorry, the content author has prohibited viewing the presentation at this time.&quot;,&quot;PB_TITLE_PANEL_ATTACHMENTS&quot;:&quot;Resources&quot;,&quot;PB_TITLE_PANEL_MARKER_TOOLS&quot;:&quot;Drawing&quot;,&quot;PB_TITLE_PANEL_NOTES&quot;:&quot;Notes&quot;,&quot;PB_TITLE_PANEL_OUTLINE&quot;:&quot;Outline&quot;,&quot;PB_TITLE_PANEL_PRESENTER_INFO&quot;:&quot;Presenter Info&quot;,&quot;PB_TREE_CONTROL_LOADING&quot;:&quot;Loading…&quot;,&quot;PB_VIDEO_WINDOW_NO_VIDEO_LABEL&quot;:&quot;No video&quot;},&quot;playbackAndNavigationSettings&quot;:{&quot;autoStart&quot;:true,&quot;saveAnimationStates&quot;:true,&quot;loopPresentation&quot;:false,&quot;autoPlayAnimations&quot;:false,&quot;autoPlayAnimationsTime&quot;:1,&quot;navigationType&quot;:&quot;FREE&quot;,&quot;resumeMode&quot;:&quot;PROMPT&quot;,&quot;enableKeyboardNavigation&quot;:true},&quot;keyboardSettings&quot;:&quot;&quot;,&quot;skinVersion&quot;:2,&quot;skinCompatibleVersion&quot;:0,&quot;publishSettings&quot;:{&quot;backgroundColor&quot;:&quot;#DCDEE0&quot;,&quot;playerDimensions&quot;:{&quot;height&quot;:144,&quot;width&quot;:296},&quot;playerModule&quot;:&quot;UniversalHtml&quot;,&quot;presentationContent&quot;:{&quot;metadata&quot;:{&quot;references&quot;:true,&quot;texts&quot;:[&quot;DT_COURSE_TITLE&quot;,&quot;DT_REFERENCE_URL&quot;,&quot;DT_REFERENCE_TITLE&quot;,&quot;DT_PRESENTER_BIO&quot;,&quot;DT_PRESENTER_EMAIL&quot;,&quot;DT_PRESENTER_WEBSITE&quot;,&quot;DT_PRESENTER_PHONE&quot;,&quot;DT_PRESENTER_TITLE&quot;,&quot;DT_PRESENTER_NAME&quot;,&quot;DT_SLIDE_NOTES_HTML&quot;,&quot;DT_SLIDE_NOTES_TEXT&quot;,&quot;DT_SLIDE_TITLE&quot;,&quot;DT_SLIDE_NOTES_TEXT&quot;,&quot;DT_SLIDE_TEXT&quot;,&quot;DT_HYPERLINK_TOOLTIP&quot;]},&quot;resources&quot;:{&quot;attachments&quot;:true,&quot;fonts&quot;:[{&quot;charsets&quot;:{&quot;dynamicFormatted&quot;:[&quot;DCT_SLIDE_NOTES_TEXT&quot;,&quot;DCT_INTERACTIVITY_TEXT&quot;,&quot;DCT_INTERACTIVITY_SEMIBOLD_TEXT&quot;],&quot;dynamicPlain&quot;:[&quot;DCT_COURSE_TITLE&quot;,&quot;DCT_REFERENCE_URL&quot;,&quot;DCT_REFERENCE_TITLE&quot;,&quot;DCT_PRESENTER_BIO&quot;,&quot;DCT_PRESENTER_EMAIL&quot;,&quot;DCT_PRESENTER_WEBSITE&quot;,&quot;DCT_PRESENTER_PHONE&quot;,&quot;DCT_PRESENTER_TITLE&quot;,&quot;DCT_PRESENTER_NAME&quot;,&quot;DCT_SLIDE_TITLE&quot;,&quot;DCT_SLIDE_NOTES_TEXT&quot;,&quot;DCT_SLIDE_TEXT&quot;,&quot;DCT_HYPERLINK_TOOLTIP&quot;],&quot;static&quot;:[&quot;Resources&quot;,&quot;Link&quot;,&quot;Picture&quot;,&quot;Video&quot;,&quot;Document&quot;,&quot;File&quot;,&quot;Drawing&quot;,&quot;Pen&quot;,&quot;Highlighter&quot;,&quot;Eraser&quot;,&quot;Erase all&quot;,&quot;Finish drawing&quot;,&quot;Email&quot;,&quot;Website&quot;,&quot;Show more&quot;,&quot;Show less&quot;,&quot;Notes&quot;,&quot;Slides&quot;,&quot;Search…&quot;,&quot;in slide&quot;,&quot;Search results&quot;,&quot;No matches found.&quot;,&quot;in notes&quot;,&quot;Cancel&quot;,&quot;Next&quot;,&quot;Full screen&quot;,&quot;Exit full screen&quot;,&quot;0123456789.,x&quot;,&quot;Speed&quot;,&quot;Normal&quot;,&quot;Volume&quot;,&quot;%SLIDE_NUMBER% of %TOTAL_SLIDES%&quot;,&quot;Yes&quot;,&quot;No&quot;,&quot;OK&quot;,&quot;Do you want to resume where you left off?&quot;,&quot;Complete the slide to go to the next one.&quot;,&quot;You can only view slides in order.&quot;,&quot;To advance to the next slide, complete this quiz.&quot;,&quot;To advance to this slide, you need to pass the quiz on slide %SLIDE_INDEX%.&quot;,&quot;To advance to this slide, complete the quiz on slide %SLIDE_INDEX%.&quot;,&quot;You haven't passed the quiz on slide %SLIDE_INDEX% and can't advance to the next slide.&quot;,&quot;To advance to the next slide, complete this interaction.&quot;,&quot;To advance to the next slide, complete this role-play.&quot;,&quot;To advance to this slide, you need to pass the role-play on slide %SLIDE_INDEX%.&quot;,&quot;To advance to this slide, complete the role-play on slide %SLIDE_INDEX%.&quot;,&quot;You haven't passed the role-play on slide %SLIDE_INDEX% and can't advance to the next slide.&quot;,&quot;Enter the password to view this presentation.&quot;,&quot;Incorrect password.&quot;,&quot;Sorry, the content author has prohibited sharing the presentation on this domain.&quot;,&quot;Sorry, the content author has prohibited viewing the presentation at this time.&quot;,&quot;Go back&quot;]},&quot;embedName&quot;:&quot;PFn&quot;,&quot;fontFamily&quot;:&quot;Arial&quot;,&quot;isBold&quot;:false,&quot;isItalic&quot;:false,&quot;isSemibold&quot;:false,&quot;substituteFontFamily&quot;:&quot;Arial&quot;},{&quot;charsets&quot;:{&quot;dynamicFormatted&quot;:[&quot;DCT_SLIDE_NOTES_TEXT&quot;,&quot;DCT_INTERACTIVITY_TEXT&quot;,&quot;DCT_INTERACTIVITY_SEMIBOLD_TEXT&quot;],&quot;dynamicPlain&quot;:[&quot;DCT_COURSE_TITLE&quot;,&quot;DCT_REFERENCE_URL&quot;,&quot;DCT_REFERENCE_TITLE&quot;,&quot;DCT_PRESENTER_BIO&quot;,&quot;DCT_PRESENTER_EMAIL&quot;,&quot;DCT_PRESENTER_WEBSITE&quot;,&quot;DCT_PRESENTER_PHONE&quot;,&quot;DCT_PRESENTER_TITLE&quot;,&quot;DCT_PRESENTER_NAME&quot;,&quot;DCT_SLIDE_TITLE&quot;,&quot;DCT_SLIDE_NOTES_TEXT&quot;,&quot;DCT_SLIDE_TEXT&quot;,&quot;DCT_HYPERLINK_TOOLTIP&quot;],&quot;static&quot;:[&quot;Resources&quot;,&quot;Link&quot;,&quot;Picture&quot;,&quot;Video&quot;,&quot;Document&quot;,&quot;File&quot;,&quot;Drawing&quot;,&quot;Pen&quot;,&quot;Highlighter&quot;,&quot;Eraser&quot;,&quot;Erase all&quot;,&quot;Finish drawing&quot;,&quot;Email&quot;,&quot;Website&quot;,&quot;Show more&quot;,&quot;Show less&quot;,&quot;Notes&quot;,&quot;Slides&quot;,&quot;Search…&quot;,&quot;in slide&quot;,&quot;Search results&quot;,&quot;No matches found.&quot;,&quot;in notes&quot;,&quot;Cancel&quot;,&quot;Next&quot;,&quot;Full screen&quot;,&quot;Exit full screen&quot;,&quot;0123456789.,x&quot;,&quot;Speed&quot;,&quot;Normal&quot;,&quot;Volume&quot;,&quot;%SLIDE_NUMBER% of %TOTAL_SLIDES%&quot;,&quot;Yes&quot;,&quot;No&quot;,&quot;OK&quot;,&quot;Do you want to resume where you left off?&quot;,&quot;Complete the slide to go to the next one.&quot;,&quot;You can only view slides in order.&quot;,&quot;To advance to the next slide, complete this quiz.&quot;,&quot;To advance to this slide, you need to pass the quiz on slide %SLIDE_INDEX%.&quot;,&quot;To advance to this slide, complete the quiz on slide %SLIDE_INDEX%.&quot;,&quot;You haven't passed the quiz on slide %SLIDE_INDEX% and can't advance to the next slide.&quot;,&quot;To advance to the next slide, complete this interaction.&quot;,&quot;To advance to the next slide, complete this role-play.&quot;,&quot;To advance to this slide, you need to pass the role-play on slide %SLIDE_INDEX%.&quot;,&quot;To advance to this slide, complete the role-play on slide %SLIDE_INDEX%.&quot;,&quot;You haven't passed the role-play on slide %SLIDE_INDEX% and can't advance to the next slide.&quot;,&quot;Enter the password to view this presentation.&quot;,&quot;Incorrect password.&quot;,&quot;Sorry, the content author has prohibited sharing the presentation on this domain.&quot;,&quot;Sorry, the content author has prohibited viewing the presentation at this time.&quot;,&quot;Go back&quot;]},&quot;embedName&quot;:&quot;PFnb&quot;,&quot;fontFamily&quot;:&quot;Arial&quot;,&quot;isBold&quot;:true,&quot;isItalic&quot;:false,&quot;isSemibold&quot;:false,&quot;substituteFontFamily&quot;:&quot;Arial&quot;},{&quot;charsets&quot;:{&quot;dynamicFormatted&quot;:[&quot;DCT_SLIDE_NOTES_TEXT&quot;,&quot;DCT_INTERACTIVITY_TEXT&quot;,&quot;DCT_INTERACTIVITY_SEMIBOLD_TEXT&quot;],&quot;dynamicPlain&quot;:[&quot;DCT_COURSE_TITLE&quot;,&quot;DCT_REFERENCE_URL&quot;,&quot;DCT_REFERENCE_TITLE&quot;,&quot;DCT_PRESENTER_BIO&quot;,&quot;DCT_PRESENTER_EMAIL&quot;,&quot;DCT_PRESENTER_WEBSITE&quot;,&quot;DCT_PRESENTER_PHONE&quot;,&quot;DCT_PRESENTER_TITLE&quot;,&quot;DCT_PRESENTER_NAME&quot;,&quot;DCT_SLIDE_TITLE&quot;,&quot;DCT_SLIDE_NOTES_TEXT&quot;,&quot;DCT_SLIDE_TEXT&quot;,&quot;DCT_HYPERLINK_TOOLTIP&quot;],&quot;static&quot;:[&quot;Resources&quot;,&quot;Link&quot;,&quot;Picture&quot;,&quot;Video&quot;,&quot;Document&quot;,&quot;File&quot;,&quot;Drawing&quot;,&quot;Pen&quot;,&quot;Highlighter&quot;,&quot;Eraser&quot;,&quot;Erase all&quot;,&quot;Finish drawing&quot;,&quot;Email&quot;,&quot;Website&quot;,&quot;Show more&quot;,&quot;Show less&quot;,&quot;Notes&quot;,&quot;Slides&quot;,&quot;Search…&quot;,&quot;in slide&quot;,&quot;Search results&quot;,&quot;No matches found.&quot;,&quot;in notes&quot;,&quot;Cancel&quot;,&quot;Next&quot;,&quot;Full screen&quot;,&quot;Exit full screen&quot;,&quot;0123456789.,x&quot;,&quot;Speed&quot;,&quot;Normal&quot;,&quot;Volume&quot;,&quot;%SLIDE_NUMBER% of %TOTAL_SLIDES%&quot;,&quot;Yes&quot;,&quot;No&quot;,&quot;OK&quot;,&quot;Do you want to resume where you left off?&quot;,&quot;Complete the slide to go to the next one.&quot;,&quot;You can only view slides in order.&quot;,&quot;To advance to the next slide, complete this quiz.&quot;,&quot;To advance to this slide, you need to pass the quiz on slide %SLIDE_INDEX%.&quot;,&quot;To advance to this slide, complete the quiz on slide %SLIDE_INDEX%.&quot;,&quot;You haven't passed the quiz on slide %SLIDE_INDEX% and can't advance to the next slide.&quot;,&quot;To advance to the next slide, complete this interaction.&quot;,&quot;To advance to the next slide, complete this role-play.&quot;,&quot;To advance to this slide, you need to pass the role-play on slide %SLIDE_INDEX%.&quot;,&quot;To advance to this slide, complete the role-play on slide %SLIDE_INDEX%.&quot;,&quot;You haven't passed the role-play on slide %SLIDE_INDEX% and can't advance to the next slide.&quot;,&quot;Enter the password to view this presentation.&quot;,&quot;Incorrect password.&quot;,&quot;Sorry, the content author has prohibited sharing the presentation on this domain.&quot;,&quot;Sorry, the content author has prohibited viewing the presentation at this time.&quot;,&quot;Go back&quot;]},&quot;embedName&quot;:&quot;PFni&quot;,&quot;fontFamily&quot;:&quot;Arial&quot;,&quot;isBold&quot;:false,&quot;isItalic&quot;:true,&quot;isSemibold&quot;:false,&quot;substituteFontFamily&quot;:&quot;Arial&quot;},{&quot;charsets&quot;:{&quot;dynamicFormatted&quot;:[&quot;DCT_SLIDE_NOTES_TEXT&quot;,&quot;DCT_INTERACTIVITY_TEXT&quot;,&quot;DCT_INTERACTIVITY_SEMIBOLD_TEXT&quot;],&quot;dynamicPlain&quot;:[&quot;DCT_COURSE_TITLE&quot;,&quot;DCT_REFERENCE_URL&quot;,&quot;DCT_REFERENCE_TITLE&quot;,&quot;DCT_PRESENTER_BIO&quot;,&quot;DCT_PRESENTER_EMAIL&quot;,&quot;DCT_PRESENTER_WEBSITE&quot;,&quot;DCT_PRESENTER_PHONE&quot;,&quot;DCT_PRESENTER_TITLE&quot;,&quot;DCT_PRESENTER_NAME&quot;,&quot;DCT_SLIDE_TITLE&quot;,&quot;DCT_SLIDE_NOTES_TEXT&quot;,&quot;DCT_SLIDE_TEXT&quot;,&quot;DCT_HYPERLINK_TOOLTIP&quot;],&quot;static&quot;:[&quot;Resources&quot;,&quot;Link&quot;,&quot;Picture&quot;,&quot;Video&quot;,&quot;Document&quot;,&quot;File&quot;,&quot;Drawing&quot;,&quot;Pen&quot;,&quot;Highlighter&quot;,&quot;Eraser&quot;,&quot;Erase all&quot;,&quot;Finish drawing&quot;,&quot;Email&quot;,&quot;Website&quot;,&quot;Show more&quot;,&quot;Show less&quot;,&quot;Notes&quot;,&quot;Slides&quot;,&quot;Search…&quot;,&quot;in slide&quot;,&quot;Search results&quot;,&quot;No matches found.&quot;,&quot;in notes&quot;,&quot;Cancel&quot;,&quot;Next&quot;,&quot;Full screen&quot;,&quot;Exit full screen&quot;,&quot;0123456789.,x&quot;,&quot;Speed&quot;,&quot;Normal&quot;,&quot;Volume&quot;,&quot;%SLIDE_NUMBER% of %TOTAL_SLIDES%&quot;,&quot;Yes&quot;,&quot;No&quot;,&quot;OK&quot;,&quot;Do you want to resume where you left off?&quot;,&quot;Complete the slide to go to the next one.&quot;,&quot;You can only view slides in order.&quot;,&quot;To advance to the next slide, complete this quiz.&quot;,&quot;To advance to this slide, you need to pass the quiz on slide %SLIDE_INDEX%.&quot;,&quot;To advance to this slide, complete the quiz on slide %SLIDE_INDEX%.&quot;,&quot;You haven't passed the quiz on slide %SLIDE_INDEX% and can't advance to the next slide.&quot;,&quot;To advance to the next slide, complete this interaction.&quot;,&quot;To advance to the next slide, complete this role-play.&quot;,&quot;To advance to this slide, you need to pass the role-play on slide %SLIDE_INDEX%.&quot;,&quot;To advance to this slide, complete the role-play on slide %SLIDE_INDEX%.&quot;,&quot;You haven't passed the role-play on slide %SLIDE_INDEX% and can't advance to the next slide.&quot;,&quot;Enter the password to view this presentation.&quot;,&quot;Incorrect password.&quot;,&quot;Sorry, the content author has prohibited sharing the presentation on this domain.&quot;,&quot;Sorry, the content author has prohibited viewing the presentation at this time.&quot;,&quot;Go back&quot;]},&quot;embedName&quot;:&quot;PFnbi&quot;,&quot;fontFamily&quot;:&quot;Arial&quot;,&quot;isBold&quot;:true,&quot;isItalic&quot;:true,&quot;isSemibold&quot;:false,&quot;substituteFontFamily&quot;:&quot;Arial&quot;},{&quot;charsets&quot;:{&quot;dynamicFormatted&quot;:[&quot;DCT_SLIDE_NOTES_TEXT&quot;,&quot;DCT_INTERACTIVITY_TEXT&quot;,&quot;DCT_INTERACTIVITY_SEMIBOLD_TEXT&quot;],&quot;dynamicPlain&quot;:[&quot;DCT_COURSE_TITLE&quot;,&quot;DCT_REFERENCE_URL&quot;,&quot;DCT_REFERENCE_TITLE&quot;,&quot;DCT_PRESENTER_BIO&quot;,&quot;DCT_PRESENTER_EMAIL&quot;,&quot;DCT_PRESENTER_WEBSITE&quot;,&quot;DCT_PRESENTER_PHONE&quot;,&quot;DCT_PRESENTER_TITLE&quot;,&quot;DCT_PRESENTER_NAME&quot;,&quot;DCT_SLIDE_TITLE&quot;,&quot;DCT_SLIDE_NOTES_TEXT&quot;,&quot;DCT_SLIDE_TEXT&quot;,&quot;DCT_HYPERLINK_TOOLTIP&quot;],&quot;static&quot;:[&quot;Resources&quot;,&quot;Link&quot;,&quot;Picture&quot;,&quot;Video&quot;,&quot;Document&quot;,&quot;File&quot;,&quot;Drawing&quot;,&quot;Pen&quot;,&quot;Highlighter&quot;,&quot;Eraser&quot;,&quot;Erase all&quot;,&quot;Finish drawing&quot;,&quot;Email&quot;,&quot;Website&quot;,&quot;Show more&quot;,&quot;Show less&quot;,&quot;Notes&quot;,&quot;Slides&quot;,&quot;Search…&quot;,&quot;in slide&quot;,&quot;Search results&quot;,&quot;No matches found.&quot;,&quot;in notes&quot;,&quot;Cancel&quot;,&quot;Next&quot;,&quot;Full screen&quot;,&quot;Exit full screen&quot;,&quot;0123456789.,x&quot;,&quot;Speed&quot;,&quot;Normal&quot;,&quot;Volume&quot;,&quot;%SLIDE_NUMBER% of %TOTAL_SLIDES%&quot;,&quot;Yes&quot;,&quot;No&quot;,&quot;OK&quot;,&quot;Do you want to resume where you left off?&quot;,&quot;Complete the slide to go to the next one.&quot;,&quot;You can only view slides in order.&quot;,&quot;To advance to the next slide, complete this quiz.&quot;,&quot;To advance to this slide, you need to pass the quiz on slide %SLIDE_INDEX%.&quot;,&quot;To advance to this slide, complete the quiz on slide %SLIDE_INDEX%.&quot;,&quot;You haven't passed the quiz on slide %SLIDE_INDEX% and can't advance to the next slide.&quot;,&quot;To advance to the next slide, complete this interaction.&quot;,&quot;To advance to the next slide, complete this role-play.&quot;,&quot;To advance to this slide, you need to pass the role-play on slide %SLIDE_INDEX%.&quot;,&quot;To advance to this slide, complete the role-play on slide %SLIDE_INDEX%.&quot;,&quot;You haven't passed the role-play on slide %SLIDE_INDEX% and can't advance to the next slide.&quot;,&quot;Enter the password to view this presentation.&quot;,&quot;Incorrect password.&quot;,&quot;Sorry, the content author has prohibited sharing the presentation on this domain.&quot;,&quot;Sorry, the content author has prohibited viewing the presentation at this time.&quot;,&quot;Go back&quot;]},&quot;embedName&quot;:&quot;PFnsb&quot;,&quot;fontFamily&quot;:&quot;Arial&quot;,&quot;isBold&quot;:false,&quot;isItalic&quot;:false,&quot;isSemibold&quot;:true,&quot;substituteFontFamily&quot;:&quot;Arial&quot;},{&quot;charsets&quot;:{&quot;dynamicFormatted&quot;:[&quot;DCT_SLIDE_NOTES_TEXT&quot;,&quot;DCT_INTERACTIVITY_TEXT&quot;,&quot;DCT_INTERACTIVITY_SEMIBOLD_TEXT&quot;],&quot;dynamicPlain&quot;:[&quot;DCT_COURSE_TITLE&quot;,&quot;DCT_REFERENCE_URL&quot;,&quot;DCT_REFERENCE_TITLE&quot;,&quot;DCT_PRESENTER_BIO&quot;,&quot;DCT_PRESENTER_EMAIL&quot;,&quot;DCT_PRESENTER_WEBSITE&quot;,&quot;DCT_PRESENTER_PHONE&quot;,&quot;DCT_PRESENTER_TITLE&quot;,&quot;DCT_PRESENTER_NAME&quot;,&quot;DCT_SLIDE_TITLE&quot;,&quot;DCT_SLIDE_NOTES_TEXT&quot;,&quot;DCT_SLIDE_TEXT&quot;,&quot;DCT_HYPERLINK_TOOLTIP&quot;],&quot;static&quot;:[&quot;Resources&quot;,&quot;Link&quot;,&quot;Picture&quot;,&quot;Video&quot;,&quot;Document&quot;,&quot;File&quot;,&quot;Drawing&quot;,&quot;Pen&quot;,&quot;Highlighter&quot;,&quot;Eraser&quot;,&quot;Erase all&quot;,&quot;Finish drawing&quot;,&quot;Email&quot;,&quot;Website&quot;,&quot;Show more&quot;,&quot;Show less&quot;,&quot;Notes&quot;,&quot;Slides&quot;,&quot;Search…&quot;,&quot;in slide&quot;,&quot;Search results&quot;,&quot;No matches found.&quot;,&quot;in notes&quot;,&quot;Cancel&quot;,&quot;Next&quot;,&quot;Full screen&quot;,&quot;Exit full screen&quot;,&quot;0123456789.,x&quot;,&quot;Speed&quot;,&quot;Normal&quot;,&quot;Volume&quot;,&quot;%SLIDE_NUMBER% of %TOTAL_SLIDES%&quot;,&quot;Yes&quot;,&quot;No&quot;,&quot;OK&quot;,&quot;Do you want to resume where you left off?&quot;,&quot;Complete the slide to go to the next one.&quot;,&quot;You can only view slides in order.&quot;,&quot;To advance to the next slide, complete this quiz.&quot;,&quot;To advance to this slide, you need to pass the quiz on slide %SLIDE_INDEX%.&quot;,&quot;To advance to this slide, complete the quiz on slide %SLIDE_INDEX%.&quot;,&quot;You haven't passed the quiz on slide %SLIDE_INDEX% and can't advance to the next slide.&quot;,&quot;To advance to the next slide, complete this interaction.&quot;,&quot;To advance to the next slide, complete this role-play.&quot;,&quot;To advance to this slide, you need to pass the role-play on slide %SLIDE_INDEX%.&quot;,&quot;To advance to this slide, complete the role-play on slide %SLIDE_INDEX%.&quot;,&quot;You haven't passed the role-play on slide %SLIDE_INDEX% and can't advance to the next slide.&quot;,&quot;Enter the password to view this presentation.&quot;,&quot;Incorrect password.&quot;,&quot;Sorry, the content author has prohibited sharing the presentation on this domain.&quot;,&quot;Sorry, the content author has prohibited viewing the presentation at this time.&quot;,&quot;Go back&quot;]},&quot;embedName&quot;:&quot;PFnsbi&quot;,&quot;fontFamily&quot;:&quot;Arial&quot;,&quot;isBold&quot;:false,&quot;isItalic&quot;:true,&quot;isSemibold&quot;:true,&quot;substituteFontFamily&quot;:&quot;Arial&quot;}],&quot;interactivity&quot;:{&quot;fullSupport&quot;:true},&quot;presenterPhotos&quot;:{&quot;enlargeToFit&quot;:false,&quot;height&quot;:105,&quot;jpegQuality&quot;:100,&quot;keepAspectRatio&quot;:true,&quot;width&quot;:94},&quot;slideThumbnails&quot;:{&quot;enlargeToFit&quot;:false,&quot;height&quot;:59,&quot;jpegQuality&quot;:100,&quot;keepAspectRatio&quot;:true,&quot;width&quot;:78}}}},&quot;ceipData&quot;:{&quot;enableMiniSkinCustomization&quot;:true,&quot;playerLayout&quot;:&quot;builtin.fullPlayerWithSidebar&quot;,&quot;playerLayoutFooter&quot;:&quot;playAndPause,acceleration,fullscreen,volumeControl,slideNumber,goToPrev,goToNext&quot;,&quot;playerLayoutHeader&quot;:&quot;resources,markerTools,title&quot;,&quot;playerLayoutHeaderButtonsPosition&quot;:&quot;left&quot;,&quot;playerLayoutOutline&quot;:&quot;enableSearch,showThumbnails,showSlideNumber,enableMultilevel&quot;,&quot;playerLayoutProgress&quot;:&quot;enabledNavigation,showLabels&quot;,&quot;playerLayoutProgressMode&quot;:&quot;presentationTimeline&quot;,&quot;playerLayoutSidebar&quot;:&quot;presenterInfo,notes,outline&quot;,&quot;playerLayoutSidebarPosition&quot;:&quot;right&quot;,&quot;playerMessages&quot;:&quot;builtin.en&quot;,&quot;playerNavigationAutoStart&quot;:true,&quot;playerNavigationEnableKeyboardNavigation&quot;:true,&quot;playerNavigationMode&quot;:&quot;bySlides&quot;,&quot;playerNavigationOnRestart&quot;:&quot;prompt&quot;,&quot;playerNavigationSaveAnimationStates&quot;:true,&quot;playerNavigationType&quot;:&quot;free&quot;,&quot;playerTheme&quot;:&quot;custom&quot;,&quot;playerThemeBorderRadius&quot;:16,&quot;playerThemeColorScheme&quot;:&quot;builtin.darkRed&quot;,&quot;playerThemeFont&quot;:&quot;Arial&quot;}}}"/>
  <p:tag name="ISPRING-SUITE_ISPRING_CURRENT_PLAYER_ID" val="universal"/>
  <p:tag name="ISPRING_PRESENTATION_COURSE_TITLE" val="acts_01_09_26_4x3"/>
  <p:tag name="ISPRING_LMS_API_VERSION" val="SCORM 2004 (4th edition)"/>
  <p:tag name="ISPRING_ULTRA_SCORM_COURSE_ID" val="CD13A60E-F0FA-46F4-ABF7-B263170B25AD"/>
  <p:tag name="ISPRING_CMI5_LAUNCH_METHOD" val="any window"/>
  <p:tag name="ISPRINGCLOUDFOLDERID" val="1"/>
  <p:tag name="ISPRINGONLINEFOLDERID" val="1"/>
  <p:tag name="ISPRING_OUTPUT_FOLDER" val="[[&quot;\uFFFD&lt;S\uFFFD{F58364A4-61D6-409A-883A-C89A0357FA95}&quot;,&quot;C:\\data\\sermons\\acts&quot;]]"/>
  <p:tag name="ISPRING_SCORM_RATE_SLIDES" val="0"/>
  <p:tag name="ISPRING_SCORM_PASSING_SCORE" val="0.000000"/>
  <p:tag name="ISPRING_FIRST_PUBLISH" val="1"/>
  <p:tag name="ISPRING_UUID" val="{72802DBC-D990-4296-9E2B-2D6957B9EEDD}"/>
  <p:tag name="ISPRING_PROJECT_VERSION" val="9.3"/>
  <p:tag name="ISPRING_PROJECT_FOLDER_UPDATED" val="1"/>
  <p:tag name="ISPRING_WEBLINKS_TARGET" val="_blank"/>
  <p:tag name="ISPRING_WEBLINKS_TARGETMJT" val="_self"/>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universal&quot;,&quot;studioSettings&quot;:{&quot;useMobileViewer&quot;:&quot;T_FALSE&quot;}},&quot;advancedSettings&quot;:{&quot;enableTextAllocation&quot;:&quot;T_TRUE&quot;,&quot;viewingFromLocalDrive&quot;:&quot;T_TRUE&quot;,&quot;contentScale&quot;:75,&quot;contentScaleMode&quot;:&quot;FIT_TO_WINDOW&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REEN_RECS_UPDATED" val="C:\data\sermons\acts\acts_03_01_26\"/>
  <p:tag name="ISPRING_ULTRA_SCORM_COURCE_TITLE" val="acts_03_01_26"/>
  <p:tag name="ISPRING_PRESENTATION_TITLE" val="acts_03_01_26"/>
  <p:tag name="ISPRING_SCORM_ENDPOINT" val="&lt;endpoint&gt;&lt;enable&gt;0&lt;/enable&gt;&lt;lrs&gt;https://&lt;/lrs&gt;&lt;auth&gt;0&lt;/auth&gt;&lt;login&gt;&lt;/login&gt;&lt;password&gt;&lt;/password&gt;&lt;key&gt;&lt;/key&gt;&lt;name&gt;&lt;/name&gt;&lt;email&gt;&lt;/email&gt;&lt;/endpoint&gt;&#10;"/>
  <p:tag name="ISPRING_SCORM_RATE_QUIZZES" val="0"/>
  <p:tag name="FLASHSPRING_PRESENTATION_REFERENCES" val="F&#10;acts_03_01_26_making_the_most_of_the_moment.pdf&#10;C:\data\sermons\acts\acts_04\attachment\att4\acts_03_01_26_making_the_most_of_the_moment.pdf&#10;_blank&#10;|&#10;"/>
  <p:tag name="ISPRING_RESOURCE_FOLDER" val="C:\data\sermons\acts\acts_04\"/>
  <p:tag name="ISPRING_PRESENTATION_PATH" val="C:\data\sermons\acts\acts_04.pptx"/>
</p:tagLst>
</file>

<file path=ppt/tags/tag10.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0"/>
  <p:tag name="GENSWF_SLIDE_UID" val="{4CD435D0-2131-4030-BA9F-793456F35145}:282"/>
</p:tagLst>
</file>

<file path=ppt/tags/tag11.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0"/>
</p:tagLst>
</file>

<file path=ppt/tags/tag12.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0"/>
  <p:tag name="GENSWF_SLIDE_UID" val="{74A5CB8B-6201-4648-A1D3-0EE43350B6FF}:268"/>
</p:tagLst>
</file>

<file path=ppt/tags/tag2.xml><?xml version="1.0" encoding="utf-8"?>
<p:tagLst xmlns:a="http://schemas.openxmlformats.org/drawingml/2006/main" xmlns:r="http://schemas.openxmlformats.org/officeDocument/2006/relationships" xmlns:p="http://schemas.openxmlformats.org/presentationml/2006/main">
  <p:tag name="GENSWF_SLIDE_UID" val="{F5D94196-4016-4E29-9DAA-6D219E814479}:256"/>
  <p:tag name="ISPRING_SLIDE_INDENT_LEVEL" val="0"/>
  <p:tag name="ISPRING_CUSTOM_TIMING_USED" val="0"/>
  <p:tag name="GENSWF_SLIDE_TITLE" val="Moving On (Acts 2:1-13)"/>
</p:tagLst>
</file>

<file path=ppt/tags/tag3.xml><?xml version="1.0" encoding="utf-8"?>
<p:tagLst xmlns:a="http://schemas.openxmlformats.org/drawingml/2006/main" xmlns:r="http://schemas.openxmlformats.org/officeDocument/2006/relationships" xmlns:p="http://schemas.openxmlformats.org/presentationml/2006/main">
  <p:tag name="GENSWF_SLIDE_UID" val="{046A7CFB-D986-4E13-A680-4807DD9B8484}:269"/>
</p:tagLst>
</file>

<file path=ppt/tags/tag4.xml><?xml version="1.0" encoding="utf-8"?>
<p:tagLst xmlns:a="http://schemas.openxmlformats.org/drawingml/2006/main" xmlns:r="http://schemas.openxmlformats.org/officeDocument/2006/relationships" xmlns:p="http://schemas.openxmlformats.org/presentationml/2006/main">
  <p:tag name="GENSWF_SLIDE_TITLE" val="The Precedent of Making the Most of the Moment"/>
  <p:tag name="ISPRING_SLIDE_INDENT_LEVEL" val="0"/>
  <p:tag name="ISPRING_CUSTOM_TIMING_USED" val="0"/>
  <p:tag name="GENSWF_SLIDE_UID" val="{92431B0F-1A7F-47ED-A25E-8ED3B45DF02D}:276"/>
</p:tagLst>
</file>

<file path=ppt/tags/tag5.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0"/>
  <p:tag name="GENSWF_SLIDE_UID" val="{D784EDB6-A3AB-422D-AD28-238F58067C14}:279"/>
</p:tagLst>
</file>

<file path=ppt/tags/tag6.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0"/>
  <p:tag name="GENSWF_SLIDE_UID" val="{03B88C0F-4D35-4CED-9BE9-2B4C3B2734AD}:277"/>
</p:tagLst>
</file>

<file path=ppt/tags/tag7.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0"/>
  <p:tag name="GENSWF_SLIDE_UID" val="{E01A6DA3-9873-4DD1-8060-3B1190028CD7}:278"/>
</p:tagLst>
</file>

<file path=ppt/tags/tag8.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0"/>
  <p:tag name="GENSWF_SLIDE_UID" val="{B323D796-C024-4038-B6A2-2B7978FA7D25}:280"/>
</p:tagLst>
</file>

<file path=ppt/tags/tag9.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0"/>
  <p:tag name="GENSWF_SLIDE_UID" val="{FAFF1C4D-FA6B-4A3C-9046-8B193851741C}:281"/>
</p:tagLst>
</file>

<file path=ppt/theme/theme1.xml><?xml version="1.0" encoding="utf-8"?>
<a:theme xmlns:a="http://schemas.openxmlformats.org/drawingml/2006/main" name="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2013 - 2022 Theme</Template>
  <TotalTime>10685</TotalTime>
  <Words>1184</Words>
  <Application>Microsoft Office PowerPoint</Application>
  <PresentationFormat>Widescreen</PresentationFormat>
  <Paragraphs>52</Paragraphs>
  <Slides>11</Slides>
  <Notes>11</Notes>
  <HiddenSlides>9</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11</vt:i4>
      </vt:variant>
    </vt:vector>
  </HeadingPairs>
  <TitlesOfParts>
    <vt:vector size="19" baseType="lpstr">
      <vt:lpstr>Aptos</vt:lpstr>
      <vt:lpstr>Arial</vt:lpstr>
      <vt:lpstr>Calibri</vt:lpstr>
      <vt:lpstr>Calibri Light</vt:lpstr>
      <vt:lpstr>Georgia</vt:lpstr>
      <vt:lpstr>Impact</vt:lpstr>
      <vt:lpstr>Times New Roman</vt:lpstr>
      <vt:lpstr>Office 2013 - 2022 Theme</vt:lpstr>
      <vt:lpstr>PowerPoint Presentation</vt:lpstr>
      <vt:lpstr>The Basis for Your Breakthroughs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Message Notes  and  Missional Community 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acts_03_01_26</dc:title>
  <dc:creator>Roderick Barnes</dc:creator>
  <cp:lastModifiedBy>Roderick Barnes</cp:lastModifiedBy>
  <cp:revision>170</cp:revision>
  <dcterms:created xsi:type="dcterms:W3CDTF">2020-05-30T20:00:55Z</dcterms:created>
  <dcterms:modified xsi:type="dcterms:W3CDTF">2024-06-09T15:26:28Z</dcterms:modified>
</cp:coreProperties>
</file>